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8" r:id="rId2"/>
    <p:sldId id="259" r:id="rId3"/>
    <p:sldId id="260" r:id="rId4"/>
    <p:sldId id="261" r:id="rId5"/>
    <p:sldId id="286" r:id="rId6"/>
    <p:sldId id="293" r:id="rId7"/>
    <p:sldId id="289" r:id="rId8"/>
    <p:sldId id="290" r:id="rId9"/>
    <p:sldId id="304" r:id="rId10"/>
    <p:sldId id="305" r:id="rId11"/>
    <p:sldId id="291" r:id="rId12"/>
    <p:sldId id="287" r:id="rId13"/>
    <p:sldId id="292" r:id="rId14"/>
    <p:sldId id="288" r:id="rId15"/>
    <p:sldId id="294" r:id="rId16"/>
    <p:sldId id="262" r:id="rId17"/>
    <p:sldId id="265" r:id="rId18"/>
    <p:sldId id="269" r:id="rId19"/>
    <p:sldId id="270" r:id="rId20"/>
    <p:sldId id="271" r:id="rId21"/>
    <p:sldId id="272" r:id="rId22"/>
    <p:sldId id="266" r:id="rId23"/>
    <p:sldId id="273" r:id="rId24"/>
    <p:sldId id="274" r:id="rId25"/>
    <p:sldId id="275" r:id="rId26"/>
    <p:sldId id="276" r:id="rId27"/>
    <p:sldId id="277" r:id="rId28"/>
    <p:sldId id="267" r:id="rId29"/>
    <p:sldId id="279" r:id="rId30"/>
    <p:sldId id="280" r:id="rId31"/>
    <p:sldId id="278" r:id="rId32"/>
    <p:sldId id="281" r:id="rId33"/>
    <p:sldId id="282" r:id="rId34"/>
    <p:sldId id="283" r:id="rId35"/>
    <p:sldId id="284" r:id="rId36"/>
    <p:sldId id="285" r:id="rId37"/>
    <p:sldId id="295" r:id="rId38"/>
    <p:sldId id="296" r:id="rId39"/>
    <p:sldId id="263" r:id="rId40"/>
    <p:sldId id="301" r:id="rId41"/>
    <p:sldId id="307" r:id="rId42"/>
    <p:sldId id="297" r:id="rId43"/>
    <p:sldId id="310" r:id="rId44"/>
    <p:sldId id="309" r:id="rId45"/>
    <p:sldId id="306" r:id="rId46"/>
    <p:sldId id="308" r:id="rId47"/>
    <p:sldId id="302" r:id="rId48"/>
    <p:sldId id="303" r:id="rId49"/>
    <p:sldId id="298" r:id="rId50"/>
    <p:sldId id="300" r:id="rId51"/>
    <p:sldId id="311" r:id="rId52"/>
    <p:sldId id="264" r:id="rId53"/>
    <p:sldId id="312" r:id="rId54"/>
    <p:sldId id="313" r:id="rId55"/>
    <p:sldId id="314" r:id="rId56"/>
    <p:sldId id="315" r:id="rId5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03C64D2-E056-4B98-8512-5407AB0D6136}">
          <p14:sldIdLst>
            <p14:sldId id="258"/>
          </p14:sldIdLst>
        </p14:section>
        <p14:section name="Introducción" id="{4E97D04D-410F-44BC-B153-A60B9892B28B}">
          <p14:sldIdLst>
            <p14:sldId id="259"/>
            <p14:sldId id="260"/>
          </p14:sldIdLst>
        </p14:section>
        <p14:section name="Contexto" id="{905C766A-36AA-485C-B137-F991D90A38A0}">
          <p14:sldIdLst>
            <p14:sldId id="261"/>
            <p14:sldId id="286"/>
            <p14:sldId id="293"/>
            <p14:sldId id="289"/>
            <p14:sldId id="290"/>
            <p14:sldId id="304"/>
            <p14:sldId id="305"/>
            <p14:sldId id="291"/>
            <p14:sldId id="287"/>
            <p14:sldId id="292"/>
            <p14:sldId id="288"/>
            <p14:sldId id="294"/>
          </p14:sldIdLst>
        </p14:section>
        <p14:section name="Análisis clásico" id="{F34CF775-0E19-4B5D-99E1-865D45713CC8}">
          <p14:sldIdLst>
            <p14:sldId id="262"/>
            <p14:sldId id="265"/>
            <p14:sldId id="269"/>
            <p14:sldId id="270"/>
            <p14:sldId id="271"/>
            <p14:sldId id="272"/>
            <p14:sldId id="266"/>
            <p14:sldId id="273"/>
            <p14:sldId id="274"/>
            <p14:sldId id="275"/>
            <p14:sldId id="276"/>
            <p14:sldId id="277"/>
            <p14:sldId id="267"/>
            <p14:sldId id="279"/>
            <p14:sldId id="280"/>
            <p14:sldId id="278"/>
            <p14:sldId id="281"/>
            <p14:sldId id="282"/>
            <p14:sldId id="283"/>
            <p14:sldId id="284"/>
            <p14:sldId id="285"/>
            <p14:sldId id="295"/>
            <p14:sldId id="296"/>
          </p14:sldIdLst>
        </p14:section>
        <p14:section name="Análisis Moderno" id="{D1473BFF-D76F-4B72-8515-B2AB1078471E}">
          <p14:sldIdLst>
            <p14:sldId id="263"/>
            <p14:sldId id="301"/>
            <p14:sldId id="307"/>
            <p14:sldId id="297"/>
            <p14:sldId id="310"/>
            <p14:sldId id="309"/>
            <p14:sldId id="306"/>
            <p14:sldId id="308"/>
            <p14:sldId id="302"/>
            <p14:sldId id="303"/>
            <p14:sldId id="298"/>
            <p14:sldId id="300"/>
            <p14:sldId id="311"/>
          </p14:sldIdLst>
        </p14:section>
        <p14:section name="Revisión de Métodos" id="{5C65A2E3-2FC9-4246-8436-42D422A10642}">
          <p14:sldIdLst>
            <p14:sldId id="264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7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379838" y="6356349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014519" y="6356348"/>
            <a:ext cx="720213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24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2529D-B5B1-47E1-A19B-037CCFF42894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661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2529D-B5B1-47E1-A19B-037CCFF42894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651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2529D-B5B1-47E1-A19B-037CCFF42894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598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09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60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9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912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49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4451554" y="6351229"/>
            <a:ext cx="2743200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  <p:pic>
        <p:nvPicPr>
          <p:cNvPr id="10" name="Imagen 9" descr="C:\Users\mlumbreras001\AppData\Local\Microsoft\Windows\INetCache\Content.MSO\52E5CD36.tmp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330" y="6039014"/>
            <a:ext cx="2413594" cy="634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826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2529D-B5B1-47E1-A19B-037CCFF42894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31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2529D-B5B1-47E1-A19B-037CCFF42894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B75AA7C-85FF-43DA-A19E-044EB312A76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5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014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pic>
        <p:nvPicPr>
          <p:cNvPr id="7" name="1 Imagen" descr="Escuela de Doctorado_trilingue_positivo_alta.jpg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8" y="5973056"/>
            <a:ext cx="2155210" cy="88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57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berto.garay@tecnalia.com" TargetMode="External"/><Relationship Id="rId2" Type="http://schemas.openxmlformats.org/officeDocument/2006/relationships/hyperlink" Target="mailto:mikel.lumbreras@ehu.eu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16/j.enbuild.2016.03.03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16/j.egypro.2017.07.29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doi.org/10.1088/1755-1315/588/3/032007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usinessinsider.com/gas-signs-1970s-2011-8#-1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0378-7788(86)90003-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enbuild.2014.11.033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energy.2020.114920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penergy.2016.06.141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1758-2946-5-33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cision_tree_learning#/media/File:Cart_tree_kyphosis.p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doi.org/10.1016/j.energy.2021.122318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en.wikipedia.org/wiki/Gradient_boosting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l-gradient-boosting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tibco.com/wiki/random-forest-template-tibco-spotfirer-wiki-page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ficial_neural_network#/media/File:Artificial_neural_network.sv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tivation_function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16/j.enbuild.2020.109756" TargetMode="Externa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oi.org/10.1051/e3sconf/202017225001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1016/j.enbuild.2020.109756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7358FC5-0DFC-4396-9893-E44621200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ES" sz="4400" dirty="0"/>
              <a:t>Estudio de consumo de energía mediante métodos de análisis de datos</a:t>
            </a:r>
            <a:br>
              <a:rPr lang="es-ES" sz="4400" dirty="0"/>
            </a:br>
            <a:r>
              <a:rPr lang="es-ES" sz="2800" dirty="0"/>
              <a:t>Contexto, métodos de análisis, herramientas y aplicaciones</a:t>
            </a:r>
            <a:endParaRPr lang="en-GB" sz="44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BE36759-AD9E-492B-A539-7E3579699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10204"/>
          </a:xfrm>
        </p:spPr>
        <p:txBody>
          <a:bodyPr numCol="2">
            <a:normAutofit/>
          </a:bodyPr>
          <a:lstStyle/>
          <a:p>
            <a:pPr algn="l"/>
            <a:r>
              <a:rPr lang="es-ES" sz="2000" dirty="0"/>
              <a:t>Mikel Lumbreras Mugaguren</a:t>
            </a:r>
          </a:p>
          <a:p>
            <a:pPr algn="l"/>
            <a:r>
              <a:rPr lang="es-ES" sz="2000" dirty="0"/>
              <a:t>946014985</a:t>
            </a:r>
          </a:p>
          <a:p>
            <a:pPr algn="l"/>
            <a:r>
              <a:rPr lang="es-ES" sz="2000" dirty="0" err="1">
                <a:hlinkClick r:id="rId2"/>
              </a:rPr>
              <a:t>mikel.lumbreras@ehu.eus</a:t>
            </a:r>
            <a:endParaRPr lang="es-ES" sz="2000" dirty="0"/>
          </a:p>
          <a:p>
            <a:pPr algn="l"/>
            <a:r>
              <a:rPr lang="es-ES" sz="2000" dirty="0"/>
              <a:t>Roberto Garay Martinez</a:t>
            </a:r>
          </a:p>
          <a:p>
            <a:pPr algn="l"/>
            <a:r>
              <a:rPr lang="es-ES" sz="2000" dirty="0"/>
              <a:t>667 178 958</a:t>
            </a:r>
          </a:p>
          <a:p>
            <a:pPr algn="l"/>
            <a:r>
              <a:rPr lang="es-ES" sz="2000" dirty="0">
                <a:hlinkClick r:id="rId3"/>
              </a:rPr>
              <a:t>roberto.garay@tecnalia.com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16082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BAC376-B76C-40F4-86BE-89AC282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Objetivos típicos del análisis de cargas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5F71C2-5D31-4A1D-AADB-B918230F1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Definir causalidad de flujos de energía (fuera de este curso)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34C21D-C43B-4875-A02D-A49E4AB73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46" y="4800601"/>
            <a:ext cx="2943225" cy="14954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5448D8F-679D-4632-8938-3FFC087BC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173" y="4793788"/>
            <a:ext cx="4200525" cy="158115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D452B66-77CB-46FB-A0DF-06AADD07F0F8}"/>
              </a:ext>
            </a:extLst>
          </p:cNvPr>
          <p:cNvSpPr/>
          <p:nvPr/>
        </p:nvSpPr>
        <p:spPr>
          <a:xfrm>
            <a:off x="3400898" y="6317461"/>
            <a:ext cx="73890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A. Erkoreka, E. Garcia, K. Martin, J. Teres-Zubiaga, L. Del Portillo, In-use office building energy characterization through basic monitoring and modelling, Energy and Buildings, Volume 119, 2016, </a:t>
            </a:r>
            <a:r>
              <a:rPr lang="en-GB" sz="1000" dirty="0">
                <a:hlinkClick r:id="rId4"/>
              </a:rPr>
              <a:t>https://doi.org/10.1016/j.enbuild.2016.03.030</a:t>
            </a:r>
            <a:r>
              <a:rPr lang="en-GB" sz="1000" dirty="0"/>
              <a:t>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1EEBDF9-6049-4B5C-82FF-137A2E91EF08}"/>
              </a:ext>
            </a:extLst>
          </p:cNvPr>
          <p:cNvSpPr/>
          <p:nvPr/>
        </p:nvSpPr>
        <p:spPr>
          <a:xfrm>
            <a:off x="4355805" y="31770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Figure 1 (right) and Figure 7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Actual material omitted due to copyright issues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BAC376-B76C-40F4-86BE-89AC282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Objetivos típicos del análisis de cargas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5F71C2-5D31-4A1D-AADB-B918230F1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Evolución a corto plazo de las cargas térmicas (fuera de este curso)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587CE1-27C9-481C-91CE-05726D8E3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7" y="2218266"/>
            <a:ext cx="3611255" cy="242146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5B458F6-B8A0-4A7B-9B45-D9D4EF3AE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39734"/>
            <a:ext cx="3374931" cy="68717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D506F5B-8CD8-4798-92CD-57669FC4E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455" y="2218266"/>
            <a:ext cx="3009900" cy="29718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579349-692E-4E03-A7EE-6990FAECA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192169" y="1695451"/>
            <a:ext cx="3154442" cy="462006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5F8E2C-25D4-459B-A552-0B2AEF5C7A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595"/>
          <a:stretch/>
        </p:blipFill>
        <p:spPr>
          <a:xfrm rot="16200000">
            <a:off x="7841996" y="1883073"/>
            <a:ext cx="562139" cy="791271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7F6F5293-046B-4592-9EDF-0ACD09674B2F}"/>
              </a:ext>
            </a:extLst>
          </p:cNvPr>
          <p:cNvSpPr/>
          <p:nvPr/>
        </p:nvSpPr>
        <p:spPr>
          <a:xfrm>
            <a:off x="3048000" y="645482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/>
              <a:t>Markel </a:t>
            </a:r>
            <a:r>
              <a:rPr lang="en-GB" sz="1000" dirty="0" err="1"/>
              <a:t>Eguizabal</a:t>
            </a:r>
            <a:r>
              <a:rPr lang="en-GB" sz="1000" dirty="0"/>
              <a:t> </a:t>
            </a:r>
            <a:r>
              <a:rPr lang="en-GB" sz="1000" dirty="0" err="1"/>
              <a:t>Mazon</a:t>
            </a:r>
            <a:r>
              <a:rPr lang="en-GB" sz="1000" dirty="0"/>
              <a:t>, Desarrollo de </a:t>
            </a:r>
            <a:r>
              <a:rPr lang="en-GB" sz="1000" dirty="0" err="1"/>
              <a:t>Modelos</a:t>
            </a:r>
            <a:r>
              <a:rPr lang="en-GB" sz="1000" dirty="0"/>
              <a:t> </a:t>
            </a:r>
            <a:r>
              <a:rPr lang="en-GB" sz="1000" dirty="0" err="1"/>
              <a:t>Simplificados</a:t>
            </a:r>
            <a:r>
              <a:rPr lang="en-GB" sz="1000" dirty="0"/>
              <a:t> de </a:t>
            </a:r>
            <a:r>
              <a:rPr lang="en-GB" sz="1000" dirty="0" err="1"/>
              <a:t>Demandas</a:t>
            </a:r>
            <a:r>
              <a:rPr lang="en-GB" sz="1000" dirty="0"/>
              <a:t> </a:t>
            </a:r>
            <a:r>
              <a:rPr lang="en-GB" sz="1000" dirty="0" err="1"/>
              <a:t>Térmicas</a:t>
            </a:r>
            <a:r>
              <a:rPr lang="en-GB" sz="1000" dirty="0"/>
              <a:t> de </a:t>
            </a:r>
            <a:r>
              <a:rPr lang="en-GB" sz="1000" dirty="0" err="1"/>
              <a:t>Edificios</a:t>
            </a:r>
            <a:r>
              <a:rPr lang="en-GB" sz="1000" dirty="0"/>
              <a:t>, UPV-EHU, 2020</a:t>
            </a:r>
          </a:p>
        </p:txBody>
      </p:sp>
    </p:spTree>
    <p:extLst>
      <p:ext uri="{BB962C8B-B14F-4D97-AF65-F5344CB8AC3E}">
        <p14:creationId xmlns:p14="http://schemas.microsoft.com/office/powerpoint/2010/main" val="1157188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BAC376-B76C-40F4-86BE-89AC282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Calidad de datos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5F71C2-5D31-4A1D-AADB-B918230F1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800806" cy="4014736"/>
          </a:xfrm>
        </p:spPr>
        <p:txBody>
          <a:bodyPr>
            <a:normAutofit/>
          </a:bodyPr>
          <a:lstStyle/>
          <a:p>
            <a:r>
              <a:rPr lang="es-ES" dirty="0"/>
              <a:t>Resolución</a:t>
            </a:r>
          </a:p>
          <a:p>
            <a:pPr lvl="1"/>
            <a:r>
              <a:rPr lang="es-ES" dirty="0"/>
              <a:t>~Mensual		Sistemas no actualizados. Facturas y/o registro manual</a:t>
            </a:r>
          </a:p>
          <a:p>
            <a:pPr lvl="1"/>
            <a:r>
              <a:rPr lang="es-ES" dirty="0"/>
              <a:t>Horaria			Sistemas procedentes de tradición térmica</a:t>
            </a:r>
          </a:p>
          <a:p>
            <a:pPr lvl="1"/>
            <a:r>
              <a:rPr lang="es-ES" dirty="0"/>
              <a:t>Cuarto-horaria		Sistemas procedentes de tradición eléctrica</a:t>
            </a:r>
          </a:p>
          <a:p>
            <a:pPr lvl="1"/>
            <a:r>
              <a:rPr lang="es-ES" dirty="0"/>
              <a:t>10-minutal		Sistemas procedentes de tradición meteorológica</a:t>
            </a:r>
          </a:p>
          <a:p>
            <a:pPr lvl="1"/>
            <a:r>
              <a:rPr lang="es-ES" dirty="0"/>
              <a:t>&lt;10-minutal		Poco frecuente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118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BAC376-B76C-40F4-86BE-89AC282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Calidad de datos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5F71C2-5D31-4A1D-AADB-B918230F1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800806" cy="4014736"/>
          </a:xfrm>
        </p:spPr>
        <p:txBody>
          <a:bodyPr>
            <a:normAutofit/>
          </a:bodyPr>
          <a:lstStyle/>
          <a:p>
            <a:r>
              <a:rPr lang="es-ES" dirty="0"/>
              <a:t>Continuidad de datos</a:t>
            </a:r>
          </a:p>
          <a:p>
            <a:pPr lvl="1"/>
            <a:r>
              <a:rPr lang="es-ES" dirty="0"/>
              <a:t>~&lt;5% de falta de datos por errores de registro, transmisión,…</a:t>
            </a:r>
          </a:p>
          <a:p>
            <a:pPr lvl="2"/>
            <a:r>
              <a:rPr lang="es-ES" dirty="0"/>
              <a:t>falla de 1-2 datos</a:t>
            </a:r>
          </a:p>
          <a:p>
            <a:pPr lvl="1"/>
            <a:r>
              <a:rPr lang="es-ES" dirty="0"/>
              <a:t>1-2 fallas anuales por interrupción de servicio/falta de electricidad,…</a:t>
            </a:r>
          </a:p>
          <a:p>
            <a:pPr lvl="2"/>
            <a:r>
              <a:rPr lang="es-ES" dirty="0"/>
              <a:t>~6-48h de falta de información</a:t>
            </a:r>
          </a:p>
          <a:p>
            <a:r>
              <a:rPr lang="es-ES" dirty="0"/>
              <a:t>Precisión</a:t>
            </a:r>
          </a:p>
          <a:p>
            <a:pPr lvl="1"/>
            <a:r>
              <a:rPr lang="es-ES" dirty="0"/>
              <a:t>Energía	~mejor que 5%</a:t>
            </a:r>
          </a:p>
          <a:p>
            <a:pPr lvl="1"/>
            <a:r>
              <a:rPr lang="es-ES" dirty="0"/>
              <a:t>Temperatura, Radiación Solar, Humedad Relativa,… depende de la fuente</a:t>
            </a:r>
          </a:p>
          <a:p>
            <a:pPr lvl="2"/>
            <a:r>
              <a:rPr lang="es-ES" dirty="0"/>
              <a:t>Estación meteorológica controlada por organismo público	Buena</a:t>
            </a:r>
          </a:p>
          <a:p>
            <a:pPr lvl="2"/>
            <a:r>
              <a:rPr lang="es-ES" dirty="0"/>
              <a:t>Equipos privados y/o integrados en el edificio		Variable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89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BAC376-B76C-40F4-86BE-89AC282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Aproximación técnica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5F71C2-5D31-4A1D-AADB-B918230F1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Identificar zonas de consumo estable</a:t>
            </a:r>
          </a:p>
          <a:p>
            <a:pPr lvl="1"/>
            <a:r>
              <a:rPr lang="es-ES" dirty="0"/>
              <a:t>Verano</a:t>
            </a:r>
          </a:p>
          <a:p>
            <a:pPr lvl="1"/>
            <a:r>
              <a:rPr lang="es-ES" dirty="0"/>
              <a:t>Agua Caliente Sanitaria</a:t>
            </a:r>
          </a:p>
          <a:p>
            <a:pPr lvl="1"/>
            <a:r>
              <a:rPr lang="es-ES" dirty="0"/>
              <a:t>Pérdidas de distribución. Grandes sistemas</a:t>
            </a:r>
          </a:p>
          <a:p>
            <a:pPr lvl="1"/>
            <a:r>
              <a:rPr lang="es-ES" dirty="0"/>
              <a:t>(en ocasiones, cambios discretos por activación/desactivación de determinados servicios)</a:t>
            </a:r>
          </a:p>
        </p:txBody>
      </p:sp>
    </p:spTree>
    <p:extLst>
      <p:ext uri="{BB962C8B-B14F-4D97-AF65-F5344CB8AC3E}">
        <p14:creationId xmlns:p14="http://schemas.microsoft.com/office/powerpoint/2010/main" val="4772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BAC376-B76C-40F4-86BE-89AC282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Aproximación técnica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5F71C2-5D31-4A1D-AADB-B918230F1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Identificar zonas de consumo sensible a la climatología externa</a:t>
            </a:r>
          </a:p>
          <a:p>
            <a:pPr lvl="1"/>
            <a:r>
              <a:rPr lang="es-ES" dirty="0"/>
              <a:t>Calefacción</a:t>
            </a:r>
          </a:p>
          <a:p>
            <a:pPr lvl="1"/>
            <a:r>
              <a:rPr lang="es-ES" dirty="0"/>
              <a:t>Refrigeración</a:t>
            </a:r>
          </a:p>
          <a:p>
            <a:r>
              <a:rPr lang="es-ES" dirty="0"/>
              <a:t>Establecer relaciones de causalidad cuantitativa</a:t>
            </a:r>
          </a:p>
          <a:p>
            <a:r>
              <a:rPr lang="es-ES" dirty="0"/>
              <a:t>Evaluar nivel de precisión</a:t>
            </a:r>
          </a:p>
          <a:p>
            <a:r>
              <a:rPr lang="es-ES" dirty="0"/>
              <a:t>Iterar y mejorar</a:t>
            </a:r>
          </a:p>
          <a:p>
            <a:pPr lvl="1"/>
            <a:r>
              <a:rPr lang="es-ES" dirty="0"/>
              <a:t>Selección de variables explicativas</a:t>
            </a:r>
          </a:p>
          <a:p>
            <a:pPr lvl="1"/>
            <a:r>
              <a:rPr lang="es-ES" dirty="0"/>
              <a:t>Modelización parcial por períodos</a:t>
            </a:r>
          </a:p>
          <a:p>
            <a:pPr lvl="1"/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847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756C2B-EE33-4E43-A427-30254B28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Métodos de análisis clásicos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7BDE88-545E-4C40-8D0C-B7027A163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Tipos</a:t>
            </a:r>
            <a:r>
              <a:rPr lang="en-GB" dirty="0"/>
              <a:t> de </a:t>
            </a:r>
            <a:r>
              <a:rPr lang="en-GB" dirty="0" err="1"/>
              <a:t>datos</a:t>
            </a:r>
            <a:endParaRPr lang="en-GB" dirty="0"/>
          </a:p>
          <a:p>
            <a:r>
              <a:rPr lang="en-GB" dirty="0"/>
              <a:t>Prism</a:t>
            </a:r>
          </a:p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  <a:p>
            <a:r>
              <a:rPr lang="en-GB" dirty="0"/>
              <a:t>Multivariable</a:t>
            </a:r>
          </a:p>
        </p:txBody>
      </p:sp>
    </p:spTree>
    <p:extLst>
      <p:ext uri="{BB962C8B-B14F-4D97-AF65-F5344CB8AC3E}">
        <p14:creationId xmlns:p14="http://schemas.microsoft.com/office/powerpoint/2010/main" val="155475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Tipos</a:t>
            </a:r>
            <a:r>
              <a:rPr lang="en-GB" dirty="0"/>
              <a:t> de </a:t>
            </a:r>
            <a:r>
              <a:rPr lang="en-GB" dirty="0" err="1"/>
              <a:t>datos</a:t>
            </a:r>
            <a:endParaRPr lang="en-GB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003F43CE-3903-4FD3-AF5C-1A6B12F1F578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40147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Hasta </a:t>
            </a:r>
            <a:r>
              <a:rPr lang="en-GB" dirty="0" err="1"/>
              <a:t>fechas</a:t>
            </a:r>
            <a:r>
              <a:rPr lang="en-GB" dirty="0"/>
              <a:t> </a:t>
            </a:r>
            <a:r>
              <a:rPr lang="en-GB" dirty="0" err="1"/>
              <a:t>recientes</a:t>
            </a:r>
            <a:endParaRPr lang="en-GB" dirty="0"/>
          </a:p>
          <a:p>
            <a:pPr lvl="1"/>
            <a:r>
              <a:rPr lang="en-GB" dirty="0" err="1"/>
              <a:t>Registro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contínuo</a:t>
            </a:r>
            <a:r>
              <a:rPr lang="en-GB" dirty="0"/>
              <a:t> de </a:t>
            </a:r>
            <a:r>
              <a:rPr lang="en-GB" dirty="0" err="1"/>
              <a:t>información</a:t>
            </a:r>
            <a:r>
              <a:rPr lang="en-GB" dirty="0"/>
              <a:t> </a:t>
            </a:r>
            <a:r>
              <a:rPr lang="en-GB" dirty="0" err="1"/>
              <a:t>caro</a:t>
            </a:r>
            <a:r>
              <a:rPr lang="en-GB" dirty="0"/>
              <a:t> y </a:t>
            </a:r>
            <a:r>
              <a:rPr lang="en-GB" dirty="0" err="1"/>
              <a:t>complejo</a:t>
            </a:r>
            <a:endParaRPr lang="en-GB" dirty="0"/>
          </a:p>
          <a:p>
            <a:pPr lvl="1"/>
            <a:r>
              <a:rPr lang="en-GB" dirty="0" err="1"/>
              <a:t>Sólo</a:t>
            </a:r>
            <a:r>
              <a:rPr lang="en-GB" dirty="0"/>
              <a:t> disponible </a:t>
            </a:r>
            <a:r>
              <a:rPr lang="en-GB" dirty="0" err="1"/>
              <a:t>información</a:t>
            </a:r>
            <a:r>
              <a:rPr lang="en-GB" dirty="0"/>
              <a:t> de </a:t>
            </a:r>
            <a:r>
              <a:rPr lang="en-GB" dirty="0" err="1"/>
              <a:t>facturación</a:t>
            </a:r>
            <a:endParaRPr lang="en-GB" dirty="0"/>
          </a:p>
          <a:p>
            <a:r>
              <a:rPr lang="en-GB" dirty="0"/>
              <a:t>Calidad de </a:t>
            </a:r>
            <a:r>
              <a:rPr lang="en-GB" dirty="0" err="1"/>
              <a:t>información</a:t>
            </a:r>
            <a:endParaRPr lang="en-GB" dirty="0"/>
          </a:p>
          <a:p>
            <a:pPr lvl="1"/>
            <a:r>
              <a:rPr lang="en-GB" dirty="0" err="1"/>
              <a:t>Electricidad</a:t>
            </a:r>
            <a:r>
              <a:rPr lang="en-GB" dirty="0"/>
              <a:t> &amp; gas. </a:t>
            </a:r>
            <a:r>
              <a:rPr lang="en-GB" dirty="0" err="1"/>
              <a:t>Valores</a:t>
            </a:r>
            <a:r>
              <a:rPr lang="en-GB" dirty="0"/>
              <a:t> </a:t>
            </a:r>
            <a:r>
              <a:rPr lang="en-GB" dirty="0" err="1"/>
              <a:t>aproximadamente</a:t>
            </a:r>
            <a:r>
              <a:rPr lang="en-GB" dirty="0"/>
              <a:t> (bi)</a:t>
            </a:r>
            <a:r>
              <a:rPr lang="en-GB" dirty="0" err="1"/>
              <a:t>mensuales</a:t>
            </a:r>
            <a:endParaRPr lang="en-GB" dirty="0"/>
          </a:p>
          <a:p>
            <a:pPr lvl="1"/>
            <a:r>
              <a:rPr lang="en-GB" dirty="0"/>
              <a:t>Combustibles </a:t>
            </a:r>
            <a:r>
              <a:rPr lang="en-GB" dirty="0" err="1"/>
              <a:t>líquidos</a:t>
            </a:r>
            <a:r>
              <a:rPr lang="en-GB" dirty="0"/>
              <a:t>. </a:t>
            </a:r>
            <a:r>
              <a:rPr lang="en-GB" dirty="0" err="1"/>
              <a:t>Albaranes</a:t>
            </a:r>
            <a:r>
              <a:rPr lang="en-GB" dirty="0"/>
              <a:t> de </a:t>
            </a:r>
            <a:r>
              <a:rPr lang="en-GB" dirty="0" err="1"/>
              <a:t>entrega</a:t>
            </a:r>
            <a:r>
              <a:rPr lang="en-GB" dirty="0"/>
              <a:t>. ~</a:t>
            </a:r>
            <a:r>
              <a:rPr lang="en-GB" dirty="0" err="1"/>
              <a:t>semanal-mensual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invierno</a:t>
            </a:r>
            <a:endParaRPr lang="en-GB" dirty="0"/>
          </a:p>
          <a:p>
            <a:pPr lvl="1"/>
            <a:r>
              <a:rPr lang="en-GB" dirty="0" err="1"/>
              <a:t>Calor</a:t>
            </a:r>
            <a:r>
              <a:rPr lang="en-GB" dirty="0"/>
              <a:t>. ~no disponible</a:t>
            </a:r>
          </a:p>
          <a:p>
            <a:r>
              <a:rPr lang="en-GB" dirty="0" err="1"/>
              <a:t>Problemas</a:t>
            </a:r>
            <a:r>
              <a:rPr lang="en-GB" dirty="0"/>
              <a:t> </a:t>
            </a:r>
            <a:r>
              <a:rPr lang="en-GB" dirty="0" err="1"/>
              <a:t>típicos</a:t>
            </a:r>
            <a:endParaRPr lang="en-GB" dirty="0"/>
          </a:p>
          <a:p>
            <a:pPr lvl="1"/>
            <a:r>
              <a:rPr lang="en-GB" dirty="0" err="1"/>
              <a:t>Electricidad</a:t>
            </a:r>
            <a:r>
              <a:rPr lang="en-GB" dirty="0"/>
              <a:t> &amp; gas. Falta de </a:t>
            </a:r>
            <a:r>
              <a:rPr lang="en-GB" dirty="0" err="1"/>
              <a:t>lecturas</a:t>
            </a:r>
            <a:r>
              <a:rPr lang="en-GB" dirty="0"/>
              <a:t> por </a:t>
            </a:r>
            <a:r>
              <a:rPr lang="en-GB" dirty="0" err="1"/>
              <a:t>problemas</a:t>
            </a:r>
            <a:r>
              <a:rPr lang="en-GB" dirty="0"/>
              <a:t> de </a:t>
            </a:r>
            <a:r>
              <a:rPr lang="en-GB" dirty="0" err="1"/>
              <a:t>servicio</a:t>
            </a:r>
            <a:r>
              <a:rPr lang="en-GB" dirty="0"/>
              <a:t> (</a:t>
            </a:r>
            <a:r>
              <a:rPr lang="en-GB" dirty="0" err="1"/>
              <a:t>falta</a:t>
            </a:r>
            <a:r>
              <a:rPr lang="en-GB" dirty="0"/>
              <a:t> de personal/</a:t>
            </a:r>
            <a:r>
              <a:rPr lang="en-GB" dirty="0" err="1"/>
              <a:t>huelgas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Combustibles </a:t>
            </a:r>
            <a:r>
              <a:rPr lang="en-GB" dirty="0" err="1"/>
              <a:t>líquidos</a:t>
            </a:r>
            <a:r>
              <a:rPr lang="en-GB" dirty="0"/>
              <a:t>. </a:t>
            </a:r>
            <a:r>
              <a:rPr lang="en-GB" dirty="0" err="1"/>
              <a:t>Desconocimiento</a:t>
            </a:r>
            <a:r>
              <a:rPr lang="en-GB" dirty="0"/>
              <a:t> del </a:t>
            </a:r>
            <a:r>
              <a:rPr lang="en-GB" dirty="0" err="1"/>
              <a:t>estado</a:t>
            </a:r>
            <a:r>
              <a:rPr lang="en-GB" dirty="0"/>
              <a:t> de los </a:t>
            </a:r>
            <a:r>
              <a:rPr lang="en-GB" dirty="0" err="1"/>
              <a:t>niveles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los </a:t>
            </a:r>
            <a:r>
              <a:rPr lang="en-GB" dirty="0" err="1"/>
              <a:t>depósitos</a:t>
            </a:r>
            <a:r>
              <a:rPr lang="en-GB" dirty="0"/>
              <a:t> </a:t>
            </a:r>
            <a:r>
              <a:rPr lang="en-GB" dirty="0" err="1"/>
              <a:t>previo</a:t>
            </a:r>
            <a:r>
              <a:rPr lang="en-GB" dirty="0"/>
              <a:t> a la </a:t>
            </a:r>
            <a:r>
              <a:rPr lang="en-GB" dirty="0" err="1"/>
              <a:t>entrega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66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Tipos</a:t>
            </a:r>
            <a:r>
              <a:rPr lang="en-GB" dirty="0"/>
              <a:t> de </a:t>
            </a:r>
            <a:r>
              <a:rPr lang="en-GB" dirty="0" err="1"/>
              <a:t>datos</a:t>
            </a:r>
            <a:endParaRPr lang="en-GB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003F43CE-3903-4FD3-AF5C-1A6B12F1F578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4014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En</a:t>
            </a:r>
            <a:r>
              <a:rPr lang="en-GB" dirty="0"/>
              <a:t> la </a:t>
            </a:r>
            <a:r>
              <a:rPr lang="en-GB" dirty="0" err="1"/>
              <a:t>actualidad</a:t>
            </a:r>
            <a:endParaRPr lang="en-GB" dirty="0"/>
          </a:p>
          <a:p>
            <a:pPr lvl="1"/>
            <a:r>
              <a:rPr lang="en-GB" dirty="0" err="1"/>
              <a:t>Despliegue</a:t>
            </a:r>
            <a:r>
              <a:rPr lang="en-GB" dirty="0"/>
              <a:t> de </a:t>
            </a:r>
            <a:r>
              <a:rPr lang="en-GB" dirty="0" err="1"/>
              <a:t>contadores</a:t>
            </a:r>
            <a:r>
              <a:rPr lang="en-GB" dirty="0"/>
              <a:t> de </a:t>
            </a:r>
            <a:r>
              <a:rPr lang="en-GB" dirty="0" err="1"/>
              <a:t>electricidad</a:t>
            </a:r>
            <a:r>
              <a:rPr lang="en-GB" dirty="0"/>
              <a:t> </a:t>
            </a:r>
            <a:r>
              <a:rPr lang="en-GB" dirty="0" err="1"/>
              <a:t>inteligentes</a:t>
            </a:r>
            <a:r>
              <a:rPr lang="en-GB" dirty="0"/>
              <a:t> </a:t>
            </a:r>
            <a:r>
              <a:rPr lang="en-GB" dirty="0" err="1"/>
              <a:t>realizado</a:t>
            </a:r>
            <a:endParaRPr lang="en-GB" dirty="0"/>
          </a:p>
          <a:p>
            <a:pPr lvl="1"/>
            <a:r>
              <a:rPr lang="en-GB" dirty="0" err="1"/>
              <a:t>Contadores</a:t>
            </a:r>
            <a:r>
              <a:rPr lang="en-GB" dirty="0"/>
              <a:t> de Energía/</a:t>
            </a:r>
            <a:r>
              <a:rPr lang="en-GB" dirty="0" err="1"/>
              <a:t>calor</a:t>
            </a:r>
            <a:r>
              <a:rPr lang="en-GB" dirty="0"/>
              <a:t> para </a:t>
            </a:r>
            <a:r>
              <a:rPr lang="en-GB" dirty="0" err="1"/>
              <a:t>submedición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proceso</a:t>
            </a:r>
            <a:r>
              <a:rPr lang="en-GB" dirty="0"/>
              <a:t> de </a:t>
            </a:r>
            <a:r>
              <a:rPr lang="en-GB" dirty="0" err="1"/>
              <a:t>despliegue</a:t>
            </a:r>
            <a:endParaRPr lang="en-GB" dirty="0"/>
          </a:p>
          <a:p>
            <a:pPr lvl="1"/>
            <a:r>
              <a:rPr lang="en-GB" dirty="0"/>
              <a:t>Gas &amp; combustibles </a:t>
            </a:r>
            <a:r>
              <a:rPr lang="en-GB" dirty="0" err="1"/>
              <a:t>fósiles</a:t>
            </a:r>
            <a:r>
              <a:rPr lang="en-GB" dirty="0"/>
              <a:t> ~</a:t>
            </a:r>
            <a:r>
              <a:rPr lang="en-GB" dirty="0" err="1"/>
              <a:t>igual</a:t>
            </a:r>
            <a:endParaRPr lang="en-GB" dirty="0"/>
          </a:p>
          <a:p>
            <a:pPr lvl="1"/>
            <a:r>
              <a:rPr lang="en-GB" dirty="0" err="1"/>
              <a:t>Simplificación</a:t>
            </a:r>
            <a:r>
              <a:rPr lang="en-GB" dirty="0"/>
              <a:t>, </a:t>
            </a:r>
            <a:r>
              <a:rPr lang="en-GB" dirty="0" err="1"/>
              <a:t>abaratamiento</a:t>
            </a:r>
            <a:r>
              <a:rPr lang="en-GB" dirty="0"/>
              <a:t> &amp; </a:t>
            </a:r>
            <a:r>
              <a:rPr lang="en-GB" dirty="0" err="1"/>
              <a:t>popularización</a:t>
            </a:r>
            <a:r>
              <a:rPr lang="en-GB" dirty="0"/>
              <a:t> de los </a:t>
            </a:r>
            <a:r>
              <a:rPr lang="en-GB" dirty="0" err="1"/>
              <a:t>procesos</a:t>
            </a:r>
            <a:r>
              <a:rPr lang="en-GB" dirty="0"/>
              <a:t> de </a:t>
            </a:r>
            <a:r>
              <a:rPr lang="en-GB" dirty="0" err="1"/>
              <a:t>medida</a:t>
            </a:r>
            <a:endParaRPr lang="en-GB" dirty="0"/>
          </a:p>
          <a:p>
            <a:r>
              <a:rPr lang="en-GB" dirty="0"/>
              <a:t>Calidad de </a:t>
            </a:r>
            <a:r>
              <a:rPr lang="en-GB" dirty="0" err="1"/>
              <a:t>datos</a:t>
            </a:r>
            <a:r>
              <a:rPr lang="en-GB" dirty="0"/>
              <a:t> actual</a:t>
            </a:r>
          </a:p>
          <a:p>
            <a:pPr lvl="1"/>
            <a:r>
              <a:rPr lang="en-GB" dirty="0" err="1"/>
              <a:t>Incipiente</a:t>
            </a:r>
            <a:r>
              <a:rPr lang="en-GB" dirty="0"/>
              <a:t> (&lt;10%) volume de </a:t>
            </a:r>
            <a:r>
              <a:rPr lang="en-GB" dirty="0" err="1"/>
              <a:t>edificios</a:t>
            </a:r>
            <a:r>
              <a:rPr lang="en-GB" dirty="0"/>
              <a:t> con </a:t>
            </a:r>
            <a:r>
              <a:rPr lang="en-GB" dirty="0" err="1"/>
              <a:t>registros</a:t>
            </a:r>
            <a:r>
              <a:rPr lang="en-GB" dirty="0"/>
              <a:t> de </a:t>
            </a:r>
            <a:r>
              <a:rPr lang="en-GB" dirty="0" err="1"/>
              <a:t>datos</a:t>
            </a:r>
            <a:r>
              <a:rPr lang="en-GB" dirty="0"/>
              <a:t> de </a:t>
            </a:r>
            <a:r>
              <a:rPr lang="en-GB" dirty="0" err="1"/>
              <a:t>alta</a:t>
            </a:r>
            <a:r>
              <a:rPr lang="en-GB" dirty="0"/>
              <a:t> </a:t>
            </a:r>
            <a:r>
              <a:rPr lang="en-GB" dirty="0" err="1"/>
              <a:t>frecuencia</a:t>
            </a:r>
            <a:r>
              <a:rPr lang="en-GB" dirty="0"/>
              <a:t> (&lt;1día)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082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Tipos</a:t>
            </a:r>
            <a:r>
              <a:rPr lang="en-GB" dirty="0"/>
              <a:t> de </a:t>
            </a:r>
            <a:r>
              <a:rPr lang="en-GB" dirty="0" err="1"/>
              <a:t>datos</a:t>
            </a:r>
            <a:endParaRPr lang="en-GB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0723D1E-2CC9-462F-892B-50D8D7B6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3200"/>
            <a:ext cx="7234214" cy="339016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B7BD163-BA52-42D7-B07A-34117C90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054" y="2124895"/>
            <a:ext cx="7234214" cy="43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6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022A4-A2E1-4EA8-A3CA-176FB5B6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D6089-AF87-4A70-931E-F9C8EB52E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Hasta ahora</a:t>
            </a:r>
          </a:p>
          <a:p>
            <a:pPr lvl="1"/>
            <a:r>
              <a:rPr lang="es-ES" dirty="0"/>
              <a:t>Contexto de cargas térmicas de la edificación</a:t>
            </a:r>
          </a:p>
          <a:p>
            <a:pPr lvl="1"/>
            <a:r>
              <a:rPr lang="es-ES" dirty="0"/>
              <a:t>Contexto de sistemas de adquisición de datos</a:t>
            </a:r>
          </a:p>
          <a:p>
            <a:pPr lvl="1"/>
            <a:r>
              <a:rPr lang="es-ES" dirty="0"/>
              <a:t>Conceptos de significancia estadística</a:t>
            </a:r>
          </a:p>
          <a:p>
            <a:pPr lvl="1"/>
            <a:r>
              <a:rPr lang="es-ES" dirty="0"/>
              <a:t>Métodos de análisis de datos</a:t>
            </a:r>
          </a:p>
          <a:p>
            <a:r>
              <a:rPr lang="es-ES" dirty="0"/>
              <a:t>Aplicación</a:t>
            </a:r>
          </a:p>
          <a:p>
            <a:pPr lvl="1"/>
            <a:r>
              <a:rPr lang="es-ES" dirty="0"/>
              <a:t>Métodos de análisis de datos para cargas térmicas en la edificación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348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Tipos</a:t>
            </a:r>
            <a:r>
              <a:rPr lang="en-GB" dirty="0"/>
              <a:t> de </a:t>
            </a:r>
            <a:r>
              <a:rPr lang="en-GB" dirty="0" err="1"/>
              <a:t>datos</a:t>
            </a:r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A0ACC4-1A8F-4847-B238-58C31CA0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5256"/>
            <a:ext cx="10782300" cy="27432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66D315-435C-4CCF-AC58-81B2B9D1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943" y="0"/>
            <a:ext cx="6591057" cy="305525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18752C3-1A1D-4603-A6EA-8780B82F54E3}"/>
              </a:ext>
            </a:extLst>
          </p:cNvPr>
          <p:cNvSpPr/>
          <p:nvPr/>
        </p:nvSpPr>
        <p:spPr>
          <a:xfrm>
            <a:off x="3245266" y="6012257"/>
            <a:ext cx="894673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Beñat Arregi, Roberto Garay, Regression analysis of the energy consumption of tertiary buildings, Energy Procedia, 2017, </a:t>
            </a:r>
            <a:r>
              <a:rPr lang="en-GB" sz="1000" dirty="0">
                <a:hlinkClick r:id="rId4"/>
              </a:rPr>
              <a:t>https://doi.org/10.1016/j.egypro.2017.07.290</a:t>
            </a:r>
            <a:endParaRPr lang="en-GB" sz="1000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6CC7B4CB-01A2-4F9B-B6A6-6ED764C00241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4014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Instalaciones</a:t>
            </a:r>
            <a:r>
              <a:rPr lang="en-GB" dirty="0"/>
              <a:t> pre ~2015</a:t>
            </a:r>
          </a:p>
        </p:txBody>
      </p:sp>
    </p:spTree>
    <p:extLst>
      <p:ext uri="{BB962C8B-B14F-4D97-AF65-F5344CB8AC3E}">
        <p14:creationId xmlns:p14="http://schemas.microsoft.com/office/powerpoint/2010/main" val="1822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Tipos</a:t>
            </a:r>
            <a:r>
              <a:rPr lang="en-GB" dirty="0"/>
              <a:t> de </a:t>
            </a:r>
            <a:r>
              <a:rPr lang="en-GB" dirty="0" err="1"/>
              <a:t>datos</a:t>
            </a:r>
            <a:endParaRPr lang="en-GB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24BF658-CE18-4CEC-B03F-0497E1BC4EF3}"/>
              </a:ext>
            </a:extLst>
          </p:cNvPr>
          <p:cNvSpPr/>
          <p:nvPr/>
        </p:nvSpPr>
        <p:spPr>
          <a:xfrm>
            <a:off x="2877879" y="6092959"/>
            <a:ext cx="87426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Mikel Lumbreras, Roberto Garay, Antonio Garrido Marijuan, Energy meters in District-Heating Substations for Heat Consumption Characterization and Prediction Using Machine-Learning Techniques, Beyond 2020, Goteborg, 2020. IOP Conf. Series: Earth and Environmental Science 588 (2020), </a:t>
            </a:r>
            <a:r>
              <a:rPr lang="en-GB" sz="1000" dirty="0">
                <a:hlinkClick r:id="rId2"/>
              </a:rPr>
              <a:t>http://doi.org/10.1088/1755-1315/588/3/032007</a:t>
            </a:r>
            <a:r>
              <a:rPr lang="en-GB" sz="1000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C31C29-2F75-491B-B371-2328310B4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608" y="0"/>
            <a:ext cx="5344392" cy="31979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0ADFCD3-278D-4632-B9CE-E5AE7F599FA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2214" y="4206869"/>
            <a:ext cx="6439786" cy="19109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E9C463C-6D52-45A4-B0F3-10DC7F8BA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43" y="1388514"/>
            <a:ext cx="6594070" cy="3701472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39AE252D-7209-4734-8C2C-08542B2BA920}"/>
              </a:ext>
            </a:extLst>
          </p:cNvPr>
          <p:cNvSpPr txBox="1">
            <a:spLocks/>
          </p:cNvSpPr>
          <p:nvPr/>
        </p:nvSpPr>
        <p:spPr>
          <a:xfrm>
            <a:off x="838200" y="5089986"/>
            <a:ext cx="5257800" cy="6623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Instalaciones</a:t>
            </a:r>
            <a:r>
              <a:rPr lang="en-GB" dirty="0"/>
              <a:t> </a:t>
            </a:r>
            <a:r>
              <a:rPr lang="en-GB" dirty="0" err="1"/>
              <a:t>nuevas</a:t>
            </a:r>
            <a:r>
              <a:rPr lang="en-GB" dirty="0"/>
              <a:t>/</a:t>
            </a:r>
            <a:r>
              <a:rPr lang="en-GB" dirty="0" err="1"/>
              <a:t>modernizadas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652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Crisis del petróleo de 1973</a:t>
            </a:r>
          </a:p>
          <a:p>
            <a:pPr lvl="1"/>
            <a:r>
              <a:rPr lang="es-ES" dirty="0"/>
              <a:t>Impulso de la conservación de la energía</a:t>
            </a:r>
            <a:endParaRPr lang="en-GB" dirty="0"/>
          </a:p>
          <a:p>
            <a:pPr lvl="1"/>
            <a:r>
              <a:rPr lang="es-ES" dirty="0"/>
              <a:t>Primeros métodos estandarizados ~1970/80</a:t>
            </a:r>
          </a:p>
          <a:p>
            <a:r>
              <a:rPr lang="es-ES" dirty="0"/>
              <a:t>PRISM</a:t>
            </a:r>
          </a:p>
          <a:p>
            <a:pPr lvl="1"/>
            <a:r>
              <a:rPr lang="es-ES" dirty="0" err="1"/>
              <a:t>PRInceton</a:t>
            </a:r>
            <a:r>
              <a:rPr lang="es-ES" dirty="0"/>
              <a:t> </a:t>
            </a:r>
            <a:r>
              <a:rPr lang="es-ES" dirty="0" err="1"/>
              <a:t>Scorekeeping</a:t>
            </a:r>
            <a:r>
              <a:rPr lang="es-ES" dirty="0"/>
              <a:t> </a:t>
            </a:r>
            <a:r>
              <a:rPr lang="es-ES" dirty="0" err="1"/>
              <a:t>Method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C947CC-BE67-4A95-9015-62ED607AF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440" y="117604"/>
            <a:ext cx="4038261" cy="288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F41AA8-5C1F-42D8-9BBD-5C3B38B82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440" y="3095300"/>
            <a:ext cx="4036976" cy="2880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5236DED-B8F0-4CFF-8065-341E162B5276}"/>
              </a:ext>
            </a:extLst>
          </p:cNvPr>
          <p:cNvSpPr/>
          <p:nvPr/>
        </p:nvSpPr>
        <p:spPr>
          <a:xfrm>
            <a:off x="8039440" y="6072996"/>
            <a:ext cx="34820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hlinkClick r:id="rId4"/>
              </a:rPr>
              <a:t>https://www.businessinsider.com/gas-signs-1970s-2011-8#-18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284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1" y="6105101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2691C73-7981-4BB3-8A2F-EDA92DA8E936}"/>
              </a:ext>
            </a:extLst>
          </p:cNvPr>
          <p:cNvSpPr/>
          <p:nvPr/>
        </p:nvSpPr>
        <p:spPr>
          <a:xfrm>
            <a:off x="3048000" y="28288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Figure 1a and Figure 4a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Actual material omitted due to copyright issues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085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1" y="6105101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A7AA0EF-30F8-4FC6-BFBB-9B0DCF516442}"/>
              </a:ext>
            </a:extLst>
          </p:cNvPr>
          <p:cNvSpPr/>
          <p:nvPr/>
        </p:nvSpPr>
        <p:spPr>
          <a:xfrm>
            <a:off x="3048000" y="28288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Figure 4b and Table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Actual material omitted due to copyright issues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58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1" y="6105101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1F994F5-882B-4D2A-A8C9-8297581F6B23}"/>
              </a:ext>
            </a:extLst>
          </p:cNvPr>
          <p:cNvSpPr/>
          <p:nvPr/>
        </p:nvSpPr>
        <p:spPr>
          <a:xfrm>
            <a:off x="3048000" y="28288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Equations (3) and (4) + Explanatory text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Actual material omitted due to copyright issues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31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1" y="6105101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2BD95E2-AACE-4FF9-AB30-0B25239FAECC}"/>
              </a:ext>
            </a:extLst>
          </p:cNvPr>
          <p:cNvSpPr txBox="1"/>
          <p:nvPr/>
        </p:nvSpPr>
        <p:spPr>
          <a:xfrm>
            <a:off x="6096000" y="2838992"/>
            <a:ext cx="511614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Temperatura de referencia HDD	20ºC</a:t>
            </a:r>
          </a:p>
          <a:p>
            <a:endParaRPr lang="es-ES" sz="1400" dirty="0"/>
          </a:p>
          <a:p>
            <a:r>
              <a:rPr lang="es-ES" dirty="0"/>
              <a:t>Intersección / Consumo estable	1.12kWh/día</a:t>
            </a:r>
          </a:p>
          <a:p>
            <a:endParaRPr lang="es-ES" sz="1200" dirty="0"/>
          </a:p>
          <a:p>
            <a:r>
              <a:rPr lang="es-ES" dirty="0"/>
              <a:t>Sensibilidad térmica		400Wh/día</a:t>
            </a:r>
          </a:p>
          <a:p>
            <a:endParaRPr lang="es-ES" dirty="0"/>
          </a:p>
          <a:p>
            <a:r>
              <a:rPr lang="es-ES" dirty="0"/>
              <a:t>Consumo por sensibilidad térmica	107 GJ/año</a:t>
            </a:r>
          </a:p>
          <a:p>
            <a:r>
              <a:rPr lang="es-ES" sz="1400" dirty="0"/>
              <a:t>(s/datos medidos)</a:t>
            </a:r>
          </a:p>
          <a:p>
            <a:r>
              <a:rPr lang="es-ES" dirty="0"/>
              <a:t>Consumo por sensibilidad térmica	142,5 GJ/año</a:t>
            </a:r>
          </a:p>
          <a:p>
            <a:r>
              <a:rPr lang="es-ES" sz="1400" dirty="0"/>
              <a:t>(s/datos promedio)</a:t>
            </a:r>
          </a:p>
          <a:p>
            <a:r>
              <a:rPr lang="es-ES" dirty="0"/>
              <a:t>R2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350A87D-2556-4303-A429-4677BE28AA5E}"/>
              </a:ext>
            </a:extLst>
          </p:cNvPr>
          <p:cNvSpPr/>
          <p:nvPr/>
        </p:nvSpPr>
        <p:spPr>
          <a:xfrm>
            <a:off x="517451" y="33256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Table 1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Actual material omitted due to copyright issues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6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23D669-2C9C-42D9-87E4-576F09708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88"/>
          <a:stretch/>
        </p:blipFill>
        <p:spPr>
          <a:xfrm>
            <a:off x="5986130" y="25402"/>
            <a:ext cx="6205869" cy="180022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2FF59E-2BCB-4F08-8B71-80A578DE3389}"/>
              </a:ext>
            </a:extLst>
          </p:cNvPr>
          <p:cNvSpPr/>
          <p:nvPr/>
        </p:nvSpPr>
        <p:spPr>
          <a:xfrm>
            <a:off x="5555511" y="6105101"/>
            <a:ext cx="663648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Margaret F. Fels, PRISM: An introduction, Energy and Buildings, 1986, </a:t>
            </a:r>
            <a:r>
              <a:rPr lang="en-GB" sz="1000" dirty="0">
                <a:hlinkClick r:id="rId3"/>
              </a:rPr>
              <a:t>https://doi.org/10.1016/0378-7788(86)90003-4</a:t>
            </a:r>
            <a:r>
              <a:rPr lang="en-GB" sz="1000" dirty="0"/>
              <a:t> </a:t>
            </a:r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F76AB179-6EF1-494C-B1CB-DE7A5BBF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014736"/>
          </a:xfrm>
        </p:spPr>
        <p:txBody>
          <a:bodyPr>
            <a:normAutofit/>
          </a:bodyPr>
          <a:lstStyle/>
          <a:p>
            <a:r>
              <a:rPr lang="es-ES" dirty="0"/>
              <a:t>Método robusto</a:t>
            </a:r>
          </a:p>
          <a:p>
            <a:r>
              <a:rPr lang="es-ES" dirty="0"/>
              <a:t>Basado en pocos datos</a:t>
            </a:r>
          </a:p>
          <a:p>
            <a:r>
              <a:rPr lang="es-ES" dirty="0"/>
              <a:t>Filtra fenómenos transitorios</a:t>
            </a:r>
          </a:p>
          <a:p>
            <a:r>
              <a:rPr lang="es-ES" dirty="0"/>
              <a:t>Base para todos los métodos posteriores</a:t>
            </a:r>
          </a:p>
        </p:txBody>
      </p:sp>
    </p:spTree>
    <p:extLst>
      <p:ext uri="{BB962C8B-B14F-4D97-AF65-F5344CB8AC3E}">
        <p14:creationId xmlns:p14="http://schemas.microsoft.com/office/powerpoint/2010/main" val="69821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03A159-B24F-45FB-A5D0-41CCC8B4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90" y="365125"/>
            <a:ext cx="4054110" cy="510793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E19A28A-94A9-436C-99A7-F06EE06B138E}"/>
              </a:ext>
            </a:extLst>
          </p:cNvPr>
          <p:cNvSpPr/>
          <p:nvPr/>
        </p:nvSpPr>
        <p:spPr>
          <a:xfrm>
            <a:off x="3048000" y="6060092"/>
            <a:ext cx="8724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0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Kissock</a:t>
            </a:r>
            <a:r>
              <a:rPr lang="en-GB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J.K., Jeff S Haberl, and David E. Claridge. 2002. “Development of a Toolkit for Calculating Linear, Change-Point Linear, and Multiple-Linear Inverse Building Energy Analysis Models.”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159AFB-7438-4253-A76A-59F6ACF2D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11" r="53934"/>
          <a:stretch/>
        </p:blipFill>
        <p:spPr>
          <a:xfrm>
            <a:off x="812801" y="1910418"/>
            <a:ext cx="3256144" cy="331473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50CFA4-A812-4BEE-8956-1CE7820DC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87" t="24289" r="6500" b="52679"/>
          <a:stretch/>
        </p:blipFill>
        <p:spPr>
          <a:xfrm>
            <a:off x="4595364" y="2525629"/>
            <a:ext cx="3275826" cy="2017712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4C1DC05-FEF6-4D32-996B-43E52C30810D}"/>
              </a:ext>
            </a:extLst>
          </p:cNvPr>
          <p:cNvCxnSpPr>
            <a:cxnSpLocks/>
          </p:cNvCxnSpPr>
          <p:nvPr/>
        </p:nvCxnSpPr>
        <p:spPr>
          <a:xfrm>
            <a:off x="2942137" y="3418190"/>
            <a:ext cx="18711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D8357F9-60CA-4F4F-8380-05F3B9BF1F8A}"/>
              </a:ext>
            </a:extLst>
          </p:cNvPr>
          <p:cNvSpPr/>
          <p:nvPr/>
        </p:nvSpPr>
        <p:spPr>
          <a:xfrm>
            <a:off x="7965808" y="1627188"/>
            <a:ext cx="1889391" cy="11922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3176990-E8DC-4BB8-87EB-D227E74A77AA}"/>
              </a:ext>
            </a:extLst>
          </p:cNvPr>
          <p:cNvCxnSpPr>
            <a:cxnSpLocks/>
          </p:cNvCxnSpPr>
          <p:nvPr/>
        </p:nvCxnSpPr>
        <p:spPr>
          <a:xfrm>
            <a:off x="6454507" y="2452990"/>
            <a:ext cx="0" cy="1600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72AF7D7-1733-4A1F-87AE-81D2DC7F6223}"/>
              </a:ext>
            </a:extLst>
          </p:cNvPr>
          <p:cNvSpPr txBox="1"/>
          <p:nvPr/>
        </p:nvSpPr>
        <p:spPr>
          <a:xfrm>
            <a:off x="5969000" y="1910418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Changepoint</a:t>
            </a:r>
            <a:endParaRPr lang="en-GB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DFB6C1A-0EA4-4075-AF05-6FD8A25B520A}"/>
              </a:ext>
            </a:extLst>
          </p:cNvPr>
          <p:cNvSpPr txBox="1"/>
          <p:nvPr/>
        </p:nvSpPr>
        <p:spPr>
          <a:xfrm>
            <a:off x="2137920" y="4510623"/>
            <a:ext cx="53507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                                                                       TEMPERATURA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HDD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94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6536AB97-5E93-4B15-8286-81BFA8E5F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014736"/>
          </a:xfrm>
        </p:spPr>
        <p:txBody>
          <a:bodyPr>
            <a:normAutofit/>
          </a:bodyPr>
          <a:lstStyle/>
          <a:p>
            <a:r>
              <a:rPr lang="es-ES" dirty="0"/>
              <a:t>Reemplaza el cálculo de Grados-Día por el cálculo del punto de cambio. CHANGEPOINT</a:t>
            </a:r>
          </a:p>
          <a:p>
            <a:r>
              <a:rPr lang="es-ES" dirty="0"/>
              <a:t>Generaliza el método PRISM para cargas con distintas formas</a:t>
            </a:r>
          </a:p>
          <a:p>
            <a:pPr lvl="1"/>
            <a:r>
              <a:rPr lang="es-ES" dirty="0"/>
              <a:t>Cargas de CALEFACCIÓN</a:t>
            </a:r>
          </a:p>
          <a:p>
            <a:pPr lvl="1"/>
            <a:r>
              <a:rPr lang="es-ES" dirty="0"/>
              <a:t>Cargas de REFRIGERACIÓN</a:t>
            </a:r>
          </a:p>
          <a:p>
            <a:pPr lvl="1"/>
            <a:r>
              <a:rPr lang="es-ES" dirty="0"/>
              <a:t>Cargas de CALEFACCIÓN y REFRIGERACIÓN</a:t>
            </a:r>
          </a:p>
          <a:p>
            <a:pPr lvl="1"/>
            <a:r>
              <a:rPr lang="es-ES" dirty="0"/>
              <a:t>Cargas con doble pendiente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714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8EA71-C842-4005-AAF9-EA2E0FF2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</a:t>
            </a:r>
            <a:endParaRPr lang="en-GB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228343F-859D-45CD-A1CB-C3C7669C9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048473"/>
              </p:ext>
            </p:extLst>
          </p:nvPr>
        </p:nvGraphicFramePr>
        <p:xfrm>
          <a:off x="3302000" y="1123599"/>
          <a:ext cx="85090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7686">
                  <a:extLst>
                    <a:ext uri="{9D8B030D-6E8A-4147-A177-3AD203B41FA5}">
                      <a16:colId xmlns:a16="http://schemas.microsoft.com/office/drawing/2014/main" val="2141613521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3858627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943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Introducción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618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Contexto. Objetivos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25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Contexto. Calidad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132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Contexto. Aproximación Técnica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41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Métodos de análisis clásico. Tipo de datos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72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Métodos de análisis clásico. PRISM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10’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320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Métodos de análisis clásico. ASHRAE CHANGEPOINT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469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Métodos de análisis clásico. Multivariable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770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effectLst/>
                        </a:rPr>
                        <a:t>Métodos</a:t>
                      </a:r>
                      <a:r>
                        <a:rPr lang="en-GB" dirty="0">
                          <a:effectLst/>
                        </a:rPr>
                        <a:t> de </a:t>
                      </a:r>
                      <a:r>
                        <a:rPr lang="en-GB" dirty="0" err="1">
                          <a:effectLst/>
                        </a:rPr>
                        <a:t>análisis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modernos</a:t>
                      </a:r>
                      <a:r>
                        <a:rPr lang="en-GB" dirty="0">
                          <a:effectLst/>
                        </a:rPr>
                        <a:t>. Support Vector </a:t>
                      </a:r>
                      <a:r>
                        <a:rPr lang="en-GB" dirty="0" err="1">
                          <a:effectLst/>
                        </a:rPr>
                        <a:t>Regresion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609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effectLst/>
                        </a:rPr>
                        <a:t>Métodos</a:t>
                      </a:r>
                      <a:r>
                        <a:rPr lang="en-GB" dirty="0">
                          <a:effectLst/>
                        </a:rPr>
                        <a:t> de </a:t>
                      </a:r>
                      <a:r>
                        <a:rPr lang="en-GB" dirty="0" err="1">
                          <a:effectLst/>
                        </a:rPr>
                        <a:t>análisis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modernos</a:t>
                      </a:r>
                      <a:r>
                        <a:rPr lang="en-GB" dirty="0">
                          <a:effectLst/>
                        </a:rPr>
                        <a:t>. </a:t>
                      </a:r>
                      <a:r>
                        <a:rPr lang="en-GB" dirty="0" err="1">
                          <a:effectLst/>
                        </a:rPr>
                        <a:t>Árboles</a:t>
                      </a:r>
                      <a:r>
                        <a:rPr lang="en-GB" dirty="0">
                          <a:effectLst/>
                        </a:rPr>
                        <a:t> de </a:t>
                      </a:r>
                      <a:r>
                        <a:rPr lang="en-GB" dirty="0" err="1">
                          <a:effectLst/>
                        </a:rPr>
                        <a:t>decisión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1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effectLst/>
                        </a:rPr>
                        <a:t>Métodos</a:t>
                      </a:r>
                      <a:r>
                        <a:rPr lang="en-GB" dirty="0">
                          <a:effectLst/>
                        </a:rPr>
                        <a:t> de </a:t>
                      </a:r>
                      <a:r>
                        <a:rPr lang="en-GB" dirty="0" err="1">
                          <a:effectLst/>
                        </a:rPr>
                        <a:t>análisis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modernos</a:t>
                      </a:r>
                      <a:r>
                        <a:rPr lang="en-GB" dirty="0">
                          <a:effectLst/>
                        </a:rPr>
                        <a:t>. Gradient Boosting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464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effectLst/>
                        </a:rPr>
                        <a:t>Métodos</a:t>
                      </a:r>
                      <a:r>
                        <a:rPr lang="en-GB" dirty="0">
                          <a:effectLst/>
                        </a:rPr>
                        <a:t> de </a:t>
                      </a:r>
                      <a:r>
                        <a:rPr lang="en-GB" dirty="0" err="1">
                          <a:effectLst/>
                        </a:rPr>
                        <a:t>análisis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modernos</a:t>
                      </a:r>
                      <a:r>
                        <a:rPr lang="en-GB" dirty="0">
                          <a:effectLst/>
                        </a:rPr>
                        <a:t>. Random Forrest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592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>
                          <a:effectLst/>
                        </a:rPr>
                        <a:t>Métodos</a:t>
                      </a:r>
                      <a:r>
                        <a:rPr lang="en-GB" dirty="0">
                          <a:effectLst/>
                        </a:rPr>
                        <a:t> de </a:t>
                      </a:r>
                      <a:r>
                        <a:rPr lang="en-GB" dirty="0" err="1">
                          <a:effectLst/>
                        </a:rPr>
                        <a:t>análisis</a:t>
                      </a:r>
                      <a:r>
                        <a:rPr lang="en-GB" dirty="0">
                          <a:effectLst/>
                        </a:rPr>
                        <a:t> </a:t>
                      </a:r>
                      <a:r>
                        <a:rPr lang="en-GB" dirty="0" err="1">
                          <a:effectLst/>
                        </a:rPr>
                        <a:t>modernos</a:t>
                      </a:r>
                      <a:r>
                        <a:rPr lang="en-GB" dirty="0">
                          <a:effectLst/>
                        </a:rPr>
                        <a:t>. Redes </a:t>
                      </a:r>
                      <a:r>
                        <a:rPr lang="en-GB" dirty="0" err="1">
                          <a:effectLst/>
                        </a:rPr>
                        <a:t>neuronales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24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Revisión de métodos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15’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685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285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Ashrae</a:t>
            </a:r>
            <a:r>
              <a:rPr lang="en-GB" dirty="0"/>
              <a:t> Changepoint</a:t>
            </a:r>
          </a:p>
        </p:txBody>
      </p:sp>
      <p:sp>
        <p:nvSpPr>
          <p:cNvPr id="12" name="Marcador de contenido 4">
            <a:extLst>
              <a:ext uri="{FF2B5EF4-FFF2-40B4-BE49-F238E27FC236}">
                <a16:creationId xmlns:a16="http://schemas.microsoft.com/office/drawing/2014/main" id="{6536AB97-5E93-4B15-8286-81BFA8E5F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7416800" cy="4014736"/>
          </a:xfrm>
        </p:spPr>
        <p:txBody>
          <a:bodyPr>
            <a:normAutofit/>
          </a:bodyPr>
          <a:lstStyle/>
          <a:p>
            <a:r>
              <a:rPr lang="es-ES" dirty="0"/>
              <a:t>Se obtienen más parámetros (p)</a:t>
            </a:r>
          </a:p>
          <a:p>
            <a:r>
              <a:rPr lang="es-ES" dirty="0"/>
              <a:t>Se necesitan más observaciones (i)</a:t>
            </a:r>
          </a:p>
          <a:p>
            <a:pPr lvl="1"/>
            <a:r>
              <a:rPr lang="es-ES" dirty="0"/>
              <a:t>i &gt; 20 * p</a:t>
            </a:r>
          </a:p>
          <a:p>
            <a:r>
              <a:rPr lang="es-ES" dirty="0"/>
              <a:t>La validación de los resultados es más compleja</a:t>
            </a:r>
          </a:p>
          <a:p>
            <a:r>
              <a:rPr lang="es-ES" dirty="0"/>
              <a:t>Aplicabilidad sobre datos de mayor frecuencia</a:t>
            </a:r>
          </a:p>
          <a:p>
            <a:pPr lvl="1"/>
            <a:r>
              <a:rPr lang="es-ES" dirty="0"/>
              <a:t>Empiezan a observarse fenómenos no directamente </a:t>
            </a:r>
            <a:r>
              <a:rPr lang="es-ES" dirty="0" err="1"/>
              <a:t>indexables</a:t>
            </a:r>
            <a:r>
              <a:rPr lang="es-ES" dirty="0"/>
              <a:t> a la temperatura ambiental exterior</a:t>
            </a:r>
          </a:p>
          <a:p>
            <a:pPr lvl="1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F652DF-715F-4102-9672-54C4948D0B1D}"/>
              </a:ext>
            </a:extLst>
          </p:cNvPr>
          <p:cNvSpPr/>
          <p:nvPr/>
        </p:nvSpPr>
        <p:spPr>
          <a:xfrm>
            <a:off x="3416300" y="6092765"/>
            <a:ext cx="889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Mitchell T. Paulus, David E. Claridge, Charles Culp, Algorithm for automating the selection of a temperature dependent change point model, Energy and Buildings, </a:t>
            </a:r>
            <a:r>
              <a:rPr lang="en-GB" sz="1000" dirty="0">
                <a:hlinkClick r:id="rId2"/>
              </a:rPr>
              <a:t>https://doi.org/10.1016/j.enbuild.2014.11.033</a:t>
            </a:r>
            <a:r>
              <a:rPr lang="en-GB" sz="1000" dirty="0"/>
              <a:t>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86516C9-B756-476D-8320-BCC0ACBA2FB0}"/>
              </a:ext>
            </a:extLst>
          </p:cNvPr>
          <p:cNvSpPr/>
          <p:nvPr/>
        </p:nvSpPr>
        <p:spPr>
          <a:xfrm>
            <a:off x="9204251" y="2581378"/>
            <a:ext cx="2230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Figures 3 and 4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Considerar otras variables explicativas</a:t>
            </a:r>
          </a:p>
          <a:p>
            <a:pPr lvl="1"/>
            <a:r>
              <a:rPr lang="es-ES" dirty="0"/>
              <a:t>Radiación solar</a:t>
            </a:r>
          </a:p>
          <a:p>
            <a:pPr lvl="1"/>
            <a:r>
              <a:rPr lang="es-ES" dirty="0"/>
              <a:t>Calendario</a:t>
            </a:r>
          </a:p>
          <a:p>
            <a:pPr lvl="1"/>
            <a:r>
              <a:rPr lang="es-ES" dirty="0"/>
              <a:t>Nivel de ocupación</a:t>
            </a:r>
          </a:p>
          <a:p>
            <a:pPr lvl="2"/>
            <a:r>
              <a:rPr lang="es-ES" dirty="0"/>
              <a:t>~Consumo eléctrico ?</a:t>
            </a:r>
          </a:p>
          <a:p>
            <a:pPr lvl="1"/>
            <a:r>
              <a:rPr lang="es-ES" dirty="0"/>
              <a:t>Temperatura/consumo del día anterior</a:t>
            </a:r>
          </a:p>
          <a:p>
            <a:pPr lvl="1"/>
            <a:r>
              <a:rPr lang="es-ES" dirty="0"/>
              <a:t>…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1197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Considerar otras variables explicativas</a:t>
            </a:r>
          </a:p>
          <a:p>
            <a:pPr lvl="1"/>
            <a:r>
              <a:rPr lang="es-ES" dirty="0"/>
              <a:t>Radiación solar</a:t>
            </a:r>
          </a:p>
          <a:p>
            <a:pPr lvl="2"/>
            <a:endParaRPr lang="en-GB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9597691-C78D-41F1-9A8D-14F54902E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1691" y="2333053"/>
            <a:ext cx="5400606" cy="40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61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Considerar otras variables explicativas</a:t>
            </a:r>
          </a:p>
          <a:p>
            <a:pPr lvl="1"/>
            <a:r>
              <a:rPr lang="es-ES" dirty="0"/>
              <a:t>Radiación solar</a:t>
            </a:r>
          </a:p>
          <a:p>
            <a:pPr lvl="1"/>
            <a:r>
              <a:rPr lang="es-ES" dirty="0"/>
              <a:t>Calendario</a:t>
            </a:r>
          </a:p>
          <a:p>
            <a:pPr lvl="2"/>
            <a:endParaRPr lang="en-GB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DE0617-9CEA-456F-8CCF-0E41ABFF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250" y="2355902"/>
            <a:ext cx="7118149" cy="36193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99D63FF-FBBF-4069-942C-35D44B6FADA1}"/>
              </a:ext>
            </a:extLst>
          </p:cNvPr>
          <p:cNvSpPr/>
          <p:nvPr/>
        </p:nvSpPr>
        <p:spPr>
          <a:xfrm>
            <a:off x="2654300" y="5975300"/>
            <a:ext cx="9537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 err="1"/>
              <a:t>Sicheng</a:t>
            </a:r>
            <a:r>
              <a:rPr lang="en-GB" sz="1000" dirty="0"/>
              <a:t> Zhan, </a:t>
            </a:r>
            <a:r>
              <a:rPr lang="en-GB" sz="1000" dirty="0" err="1"/>
              <a:t>Zhaoru</a:t>
            </a:r>
            <a:r>
              <a:rPr lang="en-GB" sz="1000" dirty="0"/>
              <a:t> Liu, Adrian Chong, Da Yan, Building categorization revisited: A clustering-based approach to using smart meter data for building energy benchmarking, Applied Energy, </a:t>
            </a:r>
            <a:r>
              <a:rPr lang="en-GB" sz="1000" dirty="0">
                <a:hlinkClick r:id="rId3"/>
              </a:rPr>
              <a:t>https://doi.org/10.1016/j.apenergy.2020.114920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3587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Considerar otras variables explicativas</a:t>
            </a:r>
          </a:p>
          <a:p>
            <a:pPr lvl="1"/>
            <a:r>
              <a:rPr lang="es-ES" dirty="0"/>
              <a:t>Radiación solar</a:t>
            </a:r>
          </a:p>
          <a:p>
            <a:pPr lvl="1"/>
            <a:r>
              <a:rPr lang="es-ES" dirty="0"/>
              <a:t>Calendario</a:t>
            </a:r>
          </a:p>
          <a:p>
            <a:pPr lvl="1"/>
            <a:r>
              <a:rPr lang="es-ES" dirty="0"/>
              <a:t>Nivel de ocupación</a:t>
            </a:r>
          </a:p>
          <a:p>
            <a:pPr lvl="2"/>
            <a:r>
              <a:rPr lang="es-ES" dirty="0"/>
              <a:t>~Consumo eléctrico ?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76B76E04-9B6E-415C-BF33-3F3E981A1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8" t="50000" r="54636" b="4062"/>
          <a:stretch/>
        </p:blipFill>
        <p:spPr>
          <a:xfrm>
            <a:off x="6400801" y="2075551"/>
            <a:ext cx="5676900" cy="417110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DABD703-A9CF-49ED-95E2-3023A4F73420}"/>
              </a:ext>
            </a:extLst>
          </p:cNvPr>
          <p:cNvSpPr/>
          <p:nvPr/>
        </p:nvSpPr>
        <p:spPr>
          <a:xfrm>
            <a:off x="3200400" y="6031209"/>
            <a:ext cx="8877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Xin Liang, </a:t>
            </a:r>
            <a:r>
              <a:rPr lang="en-GB" sz="1050" dirty="0" err="1"/>
              <a:t>Tianzhen</a:t>
            </a:r>
            <a:r>
              <a:rPr lang="en-GB" sz="1050" dirty="0"/>
              <a:t> Hong, Geoffrey </a:t>
            </a:r>
            <a:r>
              <a:rPr lang="en-GB" sz="1050" dirty="0" err="1"/>
              <a:t>Qiping</a:t>
            </a:r>
            <a:r>
              <a:rPr lang="en-GB" sz="1050" dirty="0"/>
              <a:t> Shen, Improving the accuracy of energy baseline models for commercial buildings with occupancy data, Applied Energy, </a:t>
            </a:r>
            <a:r>
              <a:rPr lang="en-GB" sz="1050" dirty="0">
                <a:hlinkClick r:id="rId3"/>
              </a:rPr>
              <a:t>https://doi.org/10.1016/j.apenergy.2016.06.141</a:t>
            </a:r>
            <a:r>
              <a:rPr lang="en-GB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9504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0E2A7DE-CDDD-454F-B54B-2C11DA01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Multivariable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A7DD93D-5171-4787-B382-577CEF1FB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Considerar otras variables explicativas</a:t>
            </a:r>
          </a:p>
          <a:p>
            <a:pPr lvl="1"/>
            <a:r>
              <a:rPr lang="es-ES" dirty="0"/>
              <a:t>Radiación solar</a:t>
            </a:r>
          </a:p>
          <a:p>
            <a:pPr lvl="1"/>
            <a:r>
              <a:rPr lang="es-ES" dirty="0"/>
              <a:t>Calendario</a:t>
            </a:r>
          </a:p>
          <a:p>
            <a:pPr lvl="1"/>
            <a:r>
              <a:rPr lang="es-ES" dirty="0"/>
              <a:t>Nivel de ocupación</a:t>
            </a:r>
          </a:p>
          <a:p>
            <a:pPr lvl="2"/>
            <a:r>
              <a:rPr lang="es-ES" dirty="0"/>
              <a:t>~Consumo eléctrico ?</a:t>
            </a:r>
          </a:p>
          <a:p>
            <a:pPr lvl="1"/>
            <a:r>
              <a:rPr lang="es-ES" dirty="0"/>
              <a:t>Temperatura/consumo del día anterior</a:t>
            </a:r>
            <a:endParaRPr lang="en-GB" dirty="0"/>
          </a:p>
          <a:p>
            <a:pPr lvl="1"/>
            <a:r>
              <a:rPr lang="en-GB" dirty="0"/>
              <a:t>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2367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92C31-8C20-4A79-9136-7660B619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highlight>
                  <a:srgbClr val="FFFFFF"/>
                </a:highlight>
              </a:rPr>
              <a:t>Extensión de los métodos</a:t>
            </a:r>
            <a:endParaRPr lang="en-GB" dirty="0">
              <a:highlight>
                <a:srgbClr val="FFFFFF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784180"/>
          </a:xfrm>
        </p:spPr>
        <p:txBody>
          <a:bodyPr>
            <a:normAutofit/>
          </a:bodyPr>
          <a:lstStyle/>
          <a:p>
            <a:r>
              <a:rPr lang="es-ES" dirty="0"/>
              <a:t>Más variables explicativas</a:t>
            </a:r>
          </a:p>
          <a:p>
            <a:r>
              <a:rPr lang="es-ES" dirty="0"/>
              <a:t>Indicación de uso del edificio</a:t>
            </a:r>
          </a:p>
          <a:p>
            <a:pPr lvl="1"/>
            <a:r>
              <a:rPr lang="es-ES" dirty="0"/>
              <a:t>Ocupación de parking, cantina,…</a:t>
            </a:r>
          </a:p>
          <a:p>
            <a:pPr lvl="1"/>
            <a:r>
              <a:rPr lang="es-ES" dirty="0"/>
              <a:t>Consumo de agua (fría y/o caliente)</a:t>
            </a:r>
          </a:p>
          <a:p>
            <a:pPr lvl="1"/>
            <a:r>
              <a:rPr lang="es-ES" dirty="0"/>
              <a:t>Consumo eléctrico (circuitos PC/cargas enchufadas)</a:t>
            </a:r>
          </a:p>
          <a:p>
            <a:pPr lvl="1"/>
            <a:r>
              <a:rPr lang="es-ES" dirty="0"/>
              <a:t>Tráfico/conexiones internet</a:t>
            </a:r>
          </a:p>
          <a:p>
            <a:pPr lvl="1"/>
            <a:r>
              <a:rPr lang="es-ES" dirty="0"/>
              <a:t>Reserva de salas</a:t>
            </a:r>
          </a:p>
          <a:p>
            <a:pPr lvl="1"/>
            <a:r>
              <a:rPr lang="es-ES" dirty="0"/>
              <a:t>Calendario laboral (previos a festivo, jornadas intensivas,…)</a:t>
            </a:r>
          </a:p>
          <a:p>
            <a:pPr lvl="1"/>
            <a:r>
              <a:rPr lang="es-ES" dirty="0"/>
              <a:t>Vacaciones</a:t>
            </a:r>
          </a:p>
          <a:p>
            <a:pPr lvl="1"/>
            <a:r>
              <a:rPr lang="es-ES" dirty="0"/>
              <a:t>…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9435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92C31-8C20-4A79-9136-7660B619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highlight>
                  <a:srgbClr val="FFFFFF"/>
                </a:highlight>
              </a:rPr>
              <a:t>Extensión de los métodos</a:t>
            </a:r>
            <a:endParaRPr lang="en-GB" dirty="0">
              <a:highlight>
                <a:srgbClr val="FFFFFF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96351"/>
          </a:xfrm>
        </p:spPr>
        <p:txBody>
          <a:bodyPr>
            <a:normAutofit/>
          </a:bodyPr>
          <a:lstStyle/>
          <a:p>
            <a:r>
              <a:rPr lang="es-ES" dirty="0"/>
              <a:t>Nivel de carga del edificio</a:t>
            </a:r>
          </a:p>
          <a:p>
            <a:pPr lvl="1"/>
            <a:r>
              <a:rPr lang="es-ES" dirty="0"/>
              <a:t>Variaciones climáticas</a:t>
            </a:r>
          </a:p>
          <a:p>
            <a:pPr lvl="2"/>
            <a:r>
              <a:rPr lang="es-ES" dirty="0"/>
              <a:t>Promedio datos climáticos		T-24h..T</a:t>
            </a:r>
          </a:p>
          <a:p>
            <a:pPr lvl="1"/>
            <a:r>
              <a:rPr lang="es-ES" dirty="0"/>
              <a:t>Variaciones en el uso (días posteriores a festivos?)</a:t>
            </a:r>
          </a:p>
          <a:p>
            <a:pPr lvl="2"/>
            <a:r>
              <a:rPr lang="es-ES" dirty="0"/>
              <a:t>Carga térmica promedio			T-24h..T</a:t>
            </a:r>
          </a:p>
          <a:p>
            <a:r>
              <a:rPr lang="es-ES" dirty="0"/>
              <a:t>Inercia térmica del edificio</a:t>
            </a:r>
          </a:p>
          <a:p>
            <a:pPr lvl="1"/>
            <a:r>
              <a:rPr lang="es-ES" dirty="0"/>
              <a:t>Datos climáticos y carga T-n   (n=1, 2, 3,…)</a:t>
            </a:r>
          </a:p>
          <a:p>
            <a:pPr lvl="2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9908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92C31-8C20-4A79-9136-7660B619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highlight>
                  <a:srgbClr val="FFFFFF"/>
                </a:highlight>
              </a:rPr>
              <a:t>Extensión de los métodos</a:t>
            </a:r>
            <a:endParaRPr lang="en-GB" dirty="0">
              <a:highlight>
                <a:srgbClr val="FFFFFF"/>
              </a:highligh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E95828-D4FB-44C4-A00B-01AB4B18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96351"/>
          </a:xfrm>
        </p:spPr>
        <p:txBody>
          <a:bodyPr>
            <a:normAutofit/>
          </a:bodyPr>
          <a:lstStyle/>
          <a:p>
            <a:r>
              <a:rPr lang="es-ES" dirty="0"/>
              <a:t>(Indirectamente)</a:t>
            </a:r>
          </a:p>
          <a:p>
            <a:r>
              <a:rPr lang="es-ES" dirty="0"/>
              <a:t>Segmentación de datos por períodos típicos y calibración de datos para cada segmento</a:t>
            </a:r>
          </a:p>
          <a:p>
            <a:pPr lvl="2"/>
            <a:r>
              <a:rPr lang="es-ES" dirty="0"/>
              <a:t>Estación		Desactivación de sistemas en verano</a:t>
            </a:r>
          </a:p>
          <a:p>
            <a:pPr lvl="2"/>
            <a:r>
              <a:rPr lang="es-ES" dirty="0"/>
              <a:t>Día de la semana	Inercias </a:t>
            </a:r>
            <a:r>
              <a:rPr lang="es-ES" dirty="0" err="1"/>
              <a:t>interdiarias</a:t>
            </a:r>
            <a:r>
              <a:rPr lang="es-ES" dirty="0"/>
              <a:t>, Días festivos</a:t>
            </a:r>
          </a:p>
          <a:p>
            <a:pPr lvl="2"/>
            <a:r>
              <a:rPr lang="es-ES" dirty="0"/>
              <a:t>Hora del día		Inercias </a:t>
            </a:r>
            <a:r>
              <a:rPr lang="es-ES" dirty="0" err="1"/>
              <a:t>intradiarias</a:t>
            </a:r>
            <a:r>
              <a:rPr lang="es-ES" dirty="0"/>
              <a:t>, Horarios de entrada/comida/salida</a:t>
            </a:r>
          </a:p>
          <a:p>
            <a:pPr lvl="2"/>
            <a:r>
              <a:rPr lang="es-ES" dirty="0"/>
              <a:t>Hora de la semana	</a:t>
            </a:r>
          </a:p>
          <a:p>
            <a:pPr lvl="2"/>
            <a:r>
              <a:rPr lang="es-ES" dirty="0"/>
              <a:t>(puede haber patrones específicos por tipo de edificio)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8331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Métodos de análisis modernos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Support Vector Machine (</a:t>
            </a:r>
            <a:r>
              <a:rPr lang="en-GB" dirty="0" err="1"/>
              <a:t>Regresión</a:t>
            </a:r>
            <a:r>
              <a:rPr lang="en-GB" dirty="0"/>
              <a:t>)</a:t>
            </a:r>
          </a:p>
          <a:p>
            <a:r>
              <a:rPr lang="en-GB" dirty="0" err="1"/>
              <a:t>Árboles</a:t>
            </a:r>
            <a:r>
              <a:rPr lang="en-GB" dirty="0"/>
              <a:t> de </a:t>
            </a:r>
            <a:r>
              <a:rPr lang="en-GB" dirty="0" err="1"/>
              <a:t>decisión</a:t>
            </a:r>
            <a:endParaRPr lang="en-GB" dirty="0"/>
          </a:p>
          <a:p>
            <a:r>
              <a:rPr lang="en-GB" dirty="0"/>
              <a:t>Gradient Boosting</a:t>
            </a:r>
          </a:p>
          <a:p>
            <a:r>
              <a:rPr lang="en-GB" dirty="0"/>
              <a:t>Random Forrest</a:t>
            </a:r>
          </a:p>
          <a:p>
            <a:r>
              <a:rPr lang="en-GB" dirty="0"/>
              <a:t>Redes </a:t>
            </a:r>
            <a:r>
              <a:rPr lang="en-GB" dirty="0" err="1"/>
              <a:t>neuronales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080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36E51-F821-4739-A71D-9DF55C78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 del análisis de cargas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958C18-B2CB-48A9-B6C1-78A00EF01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Objetivos típicos del análisis de cargas</a:t>
            </a:r>
          </a:p>
          <a:p>
            <a:r>
              <a:rPr lang="es-ES" dirty="0"/>
              <a:t>Calidad de datos</a:t>
            </a:r>
          </a:p>
          <a:p>
            <a:r>
              <a:rPr lang="es-ES" dirty="0"/>
              <a:t>Aproximación técnica</a:t>
            </a:r>
          </a:p>
        </p:txBody>
      </p:sp>
    </p:spTree>
    <p:extLst>
      <p:ext uri="{BB962C8B-B14F-4D97-AF65-F5344CB8AC3E}">
        <p14:creationId xmlns:p14="http://schemas.microsoft.com/office/powerpoint/2010/main" val="3493366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EBE967B2-F3E8-4BFC-9456-989F7B94F634}"/>
              </a:ext>
            </a:extLst>
          </p:cNvPr>
          <p:cNvSpPr txBox="1">
            <a:spLocks/>
          </p:cNvSpPr>
          <p:nvPr/>
        </p:nvSpPr>
        <p:spPr>
          <a:xfrm>
            <a:off x="990600" y="1978026"/>
            <a:ext cx="10515600" cy="4014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En</a:t>
            </a:r>
            <a:r>
              <a:rPr lang="en-GB" dirty="0"/>
              <a:t> la </a:t>
            </a:r>
            <a:r>
              <a:rPr lang="en-GB" dirty="0" err="1"/>
              <a:t>mayoría</a:t>
            </a:r>
            <a:r>
              <a:rPr lang="en-GB" dirty="0"/>
              <a:t> de los </a:t>
            </a:r>
            <a:r>
              <a:rPr lang="en-GB" dirty="0" err="1"/>
              <a:t>casos</a:t>
            </a:r>
            <a:r>
              <a:rPr lang="en-GB" dirty="0"/>
              <a:t>, son </a:t>
            </a:r>
            <a:r>
              <a:rPr lang="en-GB" dirty="0" err="1"/>
              <a:t>formas</a:t>
            </a:r>
            <a:r>
              <a:rPr lang="en-GB" dirty="0"/>
              <a:t> </a:t>
            </a:r>
            <a:r>
              <a:rPr lang="en-GB" dirty="0" err="1"/>
              <a:t>matemáticas</a:t>
            </a:r>
            <a:r>
              <a:rPr lang="en-GB" dirty="0"/>
              <a:t> </a:t>
            </a:r>
            <a:r>
              <a:rPr lang="en-GB" dirty="0" err="1"/>
              <a:t>diversas</a:t>
            </a:r>
            <a:r>
              <a:rPr lang="en-GB" dirty="0"/>
              <a:t> de </a:t>
            </a:r>
            <a:r>
              <a:rPr lang="en-GB" dirty="0" err="1"/>
              <a:t>calcular</a:t>
            </a:r>
            <a:r>
              <a:rPr lang="en-GB" dirty="0"/>
              <a:t> las </a:t>
            </a:r>
            <a:r>
              <a:rPr lang="en-GB" dirty="0" err="1"/>
              <a:t>mismas</a:t>
            </a:r>
            <a:r>
              <a:rPr lang="en-GB" dirty="0"/>
              <a:t> </a:t>
            </a:r>
            <a:r>
              <a:rPr lang="en-GB" dirty="0" err="1"/>
              <a:t>relaciones</a:t>
            </a:r>
            <a:r>
              <a:rPr lang="en-GB" dirty="0"/>
              <a:t> </a:t>
            </a:r>
            <a:r>
              <a:rPr lang="en-GB" dirty="0" err="1"/>
              <a:t>físicas</a:t>
            </a:r>
            <a:r>
              <a:rPr lang="en-GB" dirty="0"/>
              <a:t>.</a:t>
            </a:r>
          </a:p>
          <a:p>
            <a:r>
              <a:rPr lang="en-GB" dirty="0"/>
              <a:t>Relaciones </a:t>
            </a:r>
            <a:r>
              <a:rPr lang="en-GB" dirty="0" err="1"/>
              <a:t>lineales</a:t>
            </a:r>
            <a:r>
              <a:rPr lang="en-GB" dirty="0"/>
              <a:t> (~equiv. </a:t>
            </a:r>
            <a:r>
              <a:rPr lang="en-GB" dirty="0" err="1"/>
              <a:t>Regresión</a:t>
            </a:r>
            <a:r>
              <a:rPr lang="en-GB" dirty="0"/>
              <a:t> lineal)</a:t>
            </a:r>
          </a:p>
          <a:p>
            <a:r>
              <a:rPr lang="en-GB" dirty="0" err="1"/>
              <a:t>Segmentación</a:t>
            </a:r>
            <a:r>
              <a:rPr lang="en-GB" dirty="0"/>
              <a:t> de los </a:t>
            </a:r>
            <a:r>
              <a:rPr lang="en-GB" dirty="0" err="1"/>
              <a:t>datos</a:t>
            </a:r>
            <a:r>
              <a:rPr lang="en-GB" dirty="0"/>
              <a:t> (~equiv. Changepoint)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2293644-0EEF-4EBF-9762-2C0AB3FB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Nota/</a:t>
            </a:r>
            <a:r>
              <a:rPr lang="en-GB" dirty="0" err="1"/>
              <a:t>Opinión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30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Support Vector </a:t>
            </a:r>
            <a:r>
              <a:rPr lang="en-GB" dirty="0" err="1"/>
              <a:t>Regresion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527800" cy="4014736"/>
          </a:xfrm>
        </p:spPr>
        <p:txBody>
          <a:bodyPr>
            <a:normAutofit/>
          </a:bodyPr>
          <a:lstStyle/>
          <a:p>
            <a:r>
              <a:rPr lang="es-ES" dirty="0"/>
              <a:t>Se focaliza en que los datos se encuentren cerca de la predicción.</a:t>
            </a:r>
          </a:p>
          <a:p>
            <a:r>
              <a:rPr lang="es-ES" dirty="0"/>
              <a:t>Evitar los errores excesivamente altos</a:t>
            </a:r>
          </a:p>
          <a:p>
            <a:r>
              <a:rPr lang="es-ES" dirty="0"/>
              <a:t>Calibra los coeficientes para minimizar el error asociado a las observaciones que están alejadas más de </a:t>
            </a:r>
            <a:r>
              <a:rPr lang="el-GR" dirty="0"/>
              <a:t>ε</a:t>
            </a:r>
            <a:r>
              <a:rPr lang="es-ES" dirty="0"/>
              <a:t> de la predicción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285C34E-7B54-4592-8794-0B284F624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0" y="1825626"/>
            <a:ext cx="4682694" cy="377542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A26E5D-C318-4EF0-9399-9371AA6B6A2C}"/>
              </a:ext>
            </a:extLst>
          </p:cNvPr>
          <p:cNvSpPr/>
          <p:nvPr/>
        </p:nvSpPr>
        <p:spPr>
          <a:xfrm>
            <a:off x="3079750" y="5975300"/>
            <a:ext cx="85725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Rosenbaum, L., </a:t>
            </a:r>
            <a:r>
              <a:rPr lang="en-GB" sz="1050" dirty="0" err="1"/>
              <a:t>Dörr</a:t>
            </a:r>
            <a:r>
              <a:rPr lang="en-GB" sz="1050" dirty="0"/>
              <a:t>, A., Bauer, M.R. </a:t>
            </a:r>
            <a:r>
              <a:rPr lang="en-GB" sz="1050" i="1" dirty="0"/>
              <a:t>et al.</a:t>
            </a:r>
            <a:r>
              <a:rPr lang="en-GB" sz="1050" dirty="0"/>
              <a:t> Inferring multi-target QSAR models with taxonomy-based multi-task learning. </a:t>
            </a:r>
            <a:r>
              <a:rPr lang="en-GB" sz="1050" i="1" dirty="0"/>
              <a:t>J </a:t>
            </a:r>
            <a:r>
              <a:rPr lang="en-GB" sz="1050" i="1" dirty="0" err="1"/>
              <a:t>Cheminform</a:t>
            </a:r>
            <a:r>
              <a:rPr lang="en-GB" sz="1050" dirty="0"/>
              <a:t> </a:t>
            </a:r>
            <a:r>
              <a:rPr lang="en-GB" sz="1050" b="1" dirty="0"/>
              <a:t>5, </a:t>
            </a:r>
            <a:r>
              <a:rPr lang="en-GB" sz="1050" dirty="0"/>
              <a:t>33 (2013). </a:t>
            </a:r>
            <a:r>
              <a:rPr lang="en-GB" sz="1050" dirty="0">
                <a:hlinkClick r:id="rId3"/>
              </a:rPr>
              <a:t>https://doi.org/10.1186/1758-2946-5-33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856180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Árboles</a:t>
            </a:r>
            <a:r>
              <a:rPr lang="en-GB" dirty="0"/>
              <a:t> de </a:t>
            </a:r>
            <a:r>
              <a:rPr lang="en-GB" dirty="0" err="1"/>
              <a:t>decisión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B2852F0-C35F-4593-944A-47ACC2D2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Subsetear</a:t>
            </a:r>
            <a:r>
              <a:rPr lang="es-ES" dirty="0"/>
              <a:t> conjuntos de datos</a:t>
            </a:r>
          </a:p>
          <a:p>
            <a:r>
              <a:rPr lang="es-ES" dirty="0"/>
              <a:t>Calibrar un modelo en cada zona</a:t>
            </a:r>
            <a:endParaRPr lang="en-GB" dirty="0"/>
          </a:p>
        </p:txBody>
      </p:sp>
      <p:pic>
        <p:nvPicPr>
          <p:cNvPr id="7" name="Imagen 6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27A67DE9-2DBD-41E2-85DC-F9C3F42A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07" y="2829590"/>
            <a:ext cx="11430000" cy="28575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07AEEB5-C310-40E6-8840-F809808304E1}"/>
              </a:ext>
            </a:extLst>
          </p:cNvPr>
          <p:cNvSpPr/>
          <p:nvPr/>
        </p:nvSpPr>
        <p:spPr>
          <a:xfrm>
            <a:off x="2697124" y="6125095"/>
            <a:ext cx="83607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Three different representations of a classification tree of kyphosis data, Stephen </a:t>
            </a:r>
            <a:r>
              <a:rPr lang="en-GB" sz="1000" dirty="0" err="1"/>
              <a:t>Milborrow</a:t>
            </a:r>
            <a:r>
              <a:rPr lang="en-GB" sz="1000" dirty="0"/>
              <a:t>, </a:t>
            </a:r>
            <a:r>
              <a:rPr lang="en-GB" sz="1000" dirty="0">
                <a:hlinkClick r:id="rId3"/>
              </a:rPr>
              <a:t>https://en.wikipedia.org/wiki/Decision_tree_learning#/media/File:Cart_tree_kyphosis.png</a:t>
            </a:r>
            <a:endParaRPr lang="en-GB" sz="1000" dirty="0"/>
          </a:p>
          <a:p>
            <a:r>
              <a:rPr lang="en-GB" sz="1000" b="1" dirty="0"/>
              <a:t>CC BY-SA 4.0</a:t>
            </a:r>
          </a:p>
        </p:txBody>
      </p:sp>
    </p:spTree>
    <p:extLst>
      <p:ext uri="{BB962C8B-B14F-4D97-AF65-F5344CB8AC3E}">
        <p14:creationId xmlns:p14="http://schemas.microsoft.com/office/powerpoint/2010/main" val="1391083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Árboles</a:t>
            </a:r>
            <a:r>
              <a:rPr lang="en-GB" dirty="0"/>
              <a:t> de </a:t>
            </a:r>
            <a:r>
              <a:rPr lang="en-GB" dirty="0" err="1"/>
              <a:t>decisión</a:t>
            </a: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0238A3C-5DA8-43A3-B4CA-C800DDF8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17550"/>
            <a:ext cx="7162800" cy="9334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4F6D96-89ED-4E1E-8FD6-2D58197AD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8326"/>
            <a:ext cx="6838950" cy="1762125"/>
          </a:xfrm>
          <a:prstGeom prst="rect">
            <a:avLst/>
          </a:prstGeom>
        </p:spPr>
      </p:pic>
      <p:sp>
        <p:nvSpPr>
          <p:cNvPr id="12" name="Arco 11">
            <a:extLst>
              <a:ext uri="{FF2B5EF4-FFF2-40B4-BE49-F238E27FC236}">
                <a16:creationId xmlns:a16="http://schemas.microsoft.com/office/drawing/2014/main" id="{A74EA6A2-F805-424E-9309-6F4C06F4F805}"/>
              </a:ext>
            </a:extLst>
          </p:cNvPr>
          <p:cNvSpPr/>
          <p:nvPr/>
        </p:nvSpPr>
        <p:spPr>
          <a:xfrm>
            <a:off x="7217292" y="1775545"/>
            <a:ext cx="919716" cy="776269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7448487-AFE3-4F89-B463-3A162E604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167" y="243115"/>
            <a:ext cx="3089868" cy="3482311"/>
          </a:xfrm>
          <a:prstGeom prst="rect">
            <a:avLst/>
          </a:prstGeom>
        </p:spPr>
      </p:pic>
      <p:sp>
        <p:nvSpPr>
          <p:cNvPr id="13" name="Arco 12">
            <a:extLst>
              <a:ext uri="{FF2B5EF4-FFF2-40B4-BE49-F238E27FC236}">
                <a16:creationId xmlns:a16="http://schemas.microsoft.com/office/drawing/2014/main" id="{39E3CD28-A482-4E53-BA54-D15F52D0A551}"/>
              </a:ext>
            </a:extLst>
          </p:cNvPr>
          <p:cNvSpPr/>
          <p:nvPr/>
        </p:nvSpPr>
        <p:spPr>
          <a:xfrm>
            <a:off x="7581903" y="2541181"/>
            <a:ext cx="919716" cy="659219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 descr="Gráfico&#10;&#10;Descripción generada automáticamente">
            <a:extLst>
              <a:ext uri="{FF2B5EF4-FFF2-40B4-BE49-F238E27FC236}">
                <a16:creationId xmlns:a16="http://schemas.microsoft.com/office/drawing/2014/main" id="{B67DAA15-B416-4813-86B1-388ED4DA8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475" y="3659906"/>
            <a:ext cx="2917560" cy="3198095"/>
          </a:xfrm>
          <a:prstGeom prst="rect">
            <a:avLst/>
          </a:prstGeom>
        </p:spPr>
      </p:pic>
      <p:sp>
        <p:nvSpPr>
          <p:cNvPr id="14" name="Arco 13">
            <a:extLst>
              <a:ext uri="{FF2B5EF4-FFF2-40B4-BE49-F238E27FC236}">
                <a16:creationId xmlns:a16="http://schemas.microsoft.com/office/drawing/2014/main" id="{4B92CEF3-96F6-4186-A6F4-3D27749D91E4}"/>
              </a:ext>
            </a:extLst>
          </p:cNvPr>
          <p:cNvSpPr/>
          <p:nvPr/>
        </p:nvSpPr>
        <p:spPr>
          <a:xfrm>
            <a:off x="8076757" y="3208007"/>
            <a:ext cx="919716" cy="659220"/>
          </a:xfrm>
          <a:prstGeom prst="arc">
            <a:avLst>
              <a:gd name="adj1" fmla="val 16200000"/>
              <a:gd name="adj2" fmla="val 553308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Imagen 19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7934BE6D-1DF6-41B6-81AE-9388FA6176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8" b="3659"/>
          <a:stretch/>
        </p:blipFill>
        <p:spPr>
          <a:xfrm>
            <a:off x="4940768" y="4190944"/>
            <a:ext cx="3790765" cy="262419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243C2FB-3C3B-4133-A22D-ED54FA90890D}"/>
              </a:ext>
            </a:extLst>
          </p:cNvPr>
          <p:cNvSpPr txBox="1"/>
          <p:nvPr/>
        </p:nvSpPr>
        <p:spPr>
          <a:xfrm>
            <a:off x="31228" y="4918264"/>
            <a:ext cx="49095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/>
              <a:t>Mikel Lumbreras, Roberto Garay-Martinez, Beñat Arregi, Koldobika Martin-Escudero, Gonzalo Diarce, Margus Raud, Indrek Hagu, Data </a:t>
            </a:r>
            <a:r>
              <a:rPr lang="es-ES" sz="1400" dirty="0" err="1"/>
              <a:t>driven</a:t>
            </a:r>
            <a:r>
              <a:rPr lang="es-ES" sz="1400" dirty="0"/>
              <a:t> </a:t>
            </a:r>
            <a:r>
              <a:rPr lang="es-ES" sz="1400" dirty="0" err="1"/>
              <a:t>model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load </a:t>
            </a:r>
            <a:r>
              <a:rPr lang="es-ES" sz="1400" dirty="0" err="1"/>
              <a:t>prediction</a:t>
            </a:r>
            <a:r>
              <a:rPr lang="es-ES" sz="1400" dirty="0"/>
              <a:t> in </a:t>
            </a:r>
            <a:r>
              <a:rPr lang="es-ES" sz="1400" dirty="0" err="1"/>
              <a:t>buildings</a:t>
            </a:r>
            <a:r>
              <a:rPr lang="es-ES" sz="1400" dirty="0"/>
              <a:t> </a:t>
            </a:r>
            <a:r>
              <a:rPr lang="es-ES" sz="1400" dirty="0" err="1"/>
              <a:t>connected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District</a:t>
            </a:r>
            <a:r>
              <a:rPr lang="es-ES" sz="1400" dirty="0"/>
              <a:t> </a:t>
            </a:r>
            <a:r>
              <a:rPr lang="es-ES" sz="1400" dirty="0" err="1"/>
              <a:t>Heating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using</a:t>
            </a:r>
            <a:r>
              <a:rPr lang="es-ES" sz="1400" dirty="0"/>
              <a:t> </a:t>
            </a:r>
            <a:r>
              <a:rPr lang="es-ES" sz="1400" dirty="0" err="1"/>
              <a:t>smart</a:t>
            </a:r>
            <a:r>
              <a:rPr lang="es-ES" sz="1400" dirty="0"/>
              <a:t> </a:t>
            </a:r>
            <a:r>
              <a:rPr lang="es-ES" sz="1400" dirty="0" err="1"/>
              <a:t>heat</a:t>
            </a:r>
            <a:r>
              <a:rPr lang="es-ES" sz="1400" dirty="0"/>
              <a:t> </a:t>
            </a:r>
            <a:r>
              <a:rPr lang="es-ES" sz="1400" dirty="0" err="1"/>
              <a:t>meters</a:t>
            </a:r>
            <a:r>
              <a:rPr lang="es-ES" sz="1400" dirty="0"/>
              <a:t>, Energy, 2022, </a:t>
            </a:r>
            <a:r>
              <a:rPr lang="es-ES" sz="1400" dirty="0">
                <a:hlinkClick r:id="rId7"/>
              </a:rPr>
              <a:t>https://doi.org/10.1016/j.energy.2021.122318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990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Relación real		</a:t>
            </a:r>
            <a:r>
              <a:rPr lang="es-ES" dirty="0" err="1"/>
              <a:t>Y~f</a:t>
            </a:r>
            <a:r>
              <a:rPr lang="es-ES" dirty="0"/>
              <a:t>(X)			(desconocida)</a:t>
            </a:r>
          </a:p>
          <a:p>
            <a:r>
              <a:rPr lang="es-ES" dirty="0"/>
              <a:t>Todos los modelos son imperfectos</a:t>
            </a:r>
          </a:p>
          <a:p>
            <a:pPr marL="3657600" lvl="8" indent="0">
              <a:buNone/>
            </a:pPr>
            <a:r>
              <a:rPr lang="es-ES" sz="2800" dirty="0"/>
              <a:t>Y_e1~g(X)		!=f(X)</a:t>
            </a:r>
          </a:p>
          <a:p>
            <a:r>
              <a:rPr lang="es-ES" dirty="0"/>
              <a:t>Existe un error (GRADIENTE)</a:t>
            </a:r>
          </a:p>
          <a:p>
            <a:pPr marL="0" indent="0">
              <a:buNone/>
            </a:pPr>
            <a:r>
              <a:rPr lang="es-ES" dirty="0"/>
              <a:t>				grad_e1 = Y – g(X)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570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Desarrollar un modelo diferencial</a:t>
            </a:r>
          </a:p>
          <a:p>
            <a:pPr marL="0" indent="0">
              <a:buNone/>
            </a:pPr>
            <a:r>
              <a:rPr lang="es-ES" dirty="0"/>
              <a:t>				grad_e1 ~ h(X)	!= Y – g(X)</a:t>
            </a:r>
          </a:p>
          <a:p>
            <a:r>
              <a:rPr lang="es-ES" dirty="0"/>
              <a:t>Agregar ambos modelos</a:t>
            </a:r>
          </a:p>
          <a:p>
            <a:pPr marL="0" indent="0">
              <a:buNone/>
            </a:pPr>
            <a:r>
              <a:rPr lang="es-ES" dirty="0"/>
              <a:t>				Y_e2 ~ g(X) + h(X)	!=f(X)</a:t>
            </a:r>
          </a:p>
          <a:p>
            <a:pPr marL="0" indent="0">
              <a:buNone/>
            </a:pPr>
            <a:r>
              <a:rPr lang="es-ES" dirty="0"/>
              <a:t>							Y – g(X)-h(X)  &lt; Y-g(X)</a:t>
            </a:r>
          </a:p>
          <a:p>
            <a:r>
              <a:rPr lang="es-ES" dirty="0"/>
              <a:t>Continuar…g(X), h(X), I(X), J(X),…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815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 </a:t>
            </a:r>
            <a:r>
              <a:rPr lang="en-GB" dirty="0">
                <a:solidFill>
                  <a:srgbClr val="FF0000"/>
                </a:solidFill>
              </a:rPr>
              <a:t>(Nota)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Desarrollar un modelo diferencial</a:t>
            </a:r>
          </a:p>
          <a:p>
            <a:pPr marL="0" indent="0">
              <a:buNone/>
            </a:pPr>
            <a:r>
              <a:rPr lang="es-ES" dirty="0"/>
              <a:t>				grad_e1 ~ </a:t>
            </a:r>
            <a:r>
              <a:rPr lang="es-ES" dirty="0">
                <a:solidFill>
                  <a:srgbClr val="FF0000"/>
                </a:solidFill>
              </a:rPr>
              <a:t>h(X)</a:t>
            </a:r>
            <a:r>
              <a:rPr lang="es-ES" dirty="0"/>
              <a:t>	!= Y – g(X)</a:t>
            </a:r>
          </a:p>
          <a:p>
            <a:r>
              <a:rPr lang="es-ES" dirty="0"/>
              <a:t>Las funciones no tienen por qué ser relaciones </a:t>
            </a:r>
            <a:r>
              <a:rPr lang="es-ES" dirty="0" err="1"/>
              <a:t>contínuas</a:t>
            </a:r>
            <a:r>
              <a:rPr lang="es-ES" dirty="0"/>
              <a:t>, derivables,…</a:t>
            </a:r>
          </a:p>
          <a:p>
            <a:pPr lvl="1"/>
            <a:r>
              <a:rPr lang="es-ES" dirty="0"/>
              <a:t>Ejemplo: h(X) = 35 si (X&gt;10)</a:t>
            </a:r>
          </a:p>
          <a:p>
            <a:pPr marL="1828800" lvl="4" indent="0">
              <a:buNone/>
            </a:pPr>
            <a:r>
              <a:rPr lang="es-ES" sz="2400" dirty="0"/>
              <a:t>h(X) = 40 si (X&lt;=0)</a:t>
            </a:r>
          </a:p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517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1B84B3-3142-4D0A-816E-6741CE678AE0}"/>
              </a:ext>
            </a:extLst>
          </p:cNvPr>
          <p:cNvSpPr/>
          <p:nvPr/>
        </p:nvSpPr>
        <p:spPr>
          <a:xfrm>
            <a:off x="838200" y="1321356"/>
            <a:ext cx="4817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https://en.wikipedia.org/wiki/Gradient_boosting</a:t>
            </a:r>
            <a:r>
              <a:rPr lang="en-GB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BF6DC9-2B47-452B-9424-347D3D456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34" y="1925205"/>
            <a:ext cx="8725266" cy="569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36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Gradient Boosting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CA814047-D602-4E89-8973-32BCFF82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95" y="1366837"/>
            <a:ext cx="8336258" cy="455319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96BAE4A-43BE-414F-9134-112E411B0418}"/>
              </a:ext>
            </a:extLst>
          </p:cNvPr>
          <p:cNvSpPr/>
          <p:nvPr/>
        </p:nvSpPr>
        <p:spPr>
          <a:xfrm>
            <a:off x="3560587" y="6008799"/>
            <a:ext cx="318388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hlinkClick r:id="rId3"/>
              </a:rPr>
              <a:t>https://www.geeksforgeeks.org/ml-gradient-boosting/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4239509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Random Forrest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Desarrollar muchos modelos imperfectos. Cada uno:</a:t>
            </a:r>
          </a:p>
          <a:p>
            <a:pPr lvl="1"/>
            <a:r>
              <a:rPr lang="es-ES" dirty="0"/>
              <a:t>Calibrado sobre un subconjunto de observaciones</a:t>
            </a:r>
          </a:p>
          <a:p>
            <a:pPr lvl="1"/>
            <a:r>
              <a:rPr lang="es-ES" dirty="0"/>
              <a:t>Empleando un subconjunto de variables explicativas</a:t>
            </a:r>
          </a:p>
          <a:p>
            <a:r>
              <a:rPr lang="es-ES" dirty="0"/>
              <a:t>Promediar el resultado</a:t>
            </a:r>
            <a:endParaRPr lang="en-GB" dirty="0"/>
          </a:p>
        </p:txBody>
      </p:sp>
      <p:pic>
        <p:nvPicPr>
          <p:cNvPr id="6" name="Imagen 5" descr="Gráfico, Gráfico radial&#10;&#10;Descripción generada automáticamente">
            <a:extLst>
              <a:ext uri="{FF2B5EF4-FFF2-40B4-BE49-F238E27FC236}">
                <a16:creationId xmlns:a16="http://schemas.microsoft.com/office/drawing/2014/main" id="{1A8A47C2-9AD0-4FD9-AA4F-A20A857ED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04" y="3289300"/>
            <a:ext cx="4139019" cy="310426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33D8F4D-6C93-42C8-9A73-ED2FD1887D99}"/>
              </a:ext>
            </a:extLst>
          </p:cNvPr>
          <p:cNvSpPr/>
          <p:nvPr/>
        </p:nvSpPr>
        <p:spPr>
          <a:xfrm>
            <a:off x="6484877" y="6116565"/>
            <a:ext cx="57071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Diagram of a random decision forest</a:t>
            </a:r>
          </a:p>
          <a:p>
            <a:r>
              <a:rPr lang="fi-FI" sz="1000" dirty="0"/>
              <a:t>Venkata Jagannath - </a:t>
            </a:r>
            <a:r>
              <a:rPr lang="fi-FI" sz="1000" dirty="0">
                <a:hlinkClick r:id="rId3"/>
              </a:rPr>
              <a:t>https://community.tibco.com/wiki/random-forest-template-tibco-spotfirer-wiki-page</a:t>
            </a:r>
            <a:endParaRPr lang="fi-FI" sz="1000" dirty="0"/>
          </a:p>
          <a:p>
            <a:r>
              <a:rPr lang="en-GB" sz="1000" b="1" dirty="0"/>
              <a:t>CC BY-SA 4.0</a:t>
            </a:r>
          </a:p>
        </p:txBody>
      </p:sp>
    </p:spTree>
    <p:extLst>
      <p:ext uri="{BB962C8B-B14F-4D97-AF65-F5344CB8AC3E}">
        <p14:creationId xmlns:p14="http://schemas.microsoft.com/office/powerpoint/2010/main" val="128106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BAC376-B76C-40F4-86BE-89AC282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Objetivos típicos del análisis de cargas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5F71C2-5D31-4A1D-AADB-B918230F1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Estudiar niveles efectivos de consumo</a:t>
            </a:r>
          </a:p>
          <a:p>
            <a:pPr lvl="1"/>
            <a:r>
              <a:rPr lang="es-ES" dirty="0"/>
              <a:t>!= diseño</a:t>
            </a:r>
          </a:p>
          <a:p>
            <a:pPr lvl="1"/>
            <a:r>
              <a:rPr lang="es-ES" dirty="0"/>
              <a:t>Redimensionar equipos</a:t>
            </a:r>
          </a:p>
          <a:p>
            <a:pPr lvl="1"/>
            <a:r>
              <a:rPr lang="es-ES" dirty="0"/>
              <a:t>Modificar criterios de operación y secuenciación de producción térmica</a:t>
            </a:r>
          </a:p>
          <a:p>
            <a:pPr lvl="1"/>
            <a:r>
              <a:rPr lang="es-ES" dirty="0"/>
              <a:t>Diseñar sistemas de producción térmica (renovable)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D328B1-0DE2-48A3-9976-8C120B1A80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284" y="3973195"/>
            <a:ext cx="1896745" cy="251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EE7F85B-1F01-48BA-B6E7-40421D5CD85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560" y="3973195"/>
            <a:ext cx="2519680" cy="251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9D1BA6F-2266-469B-BC8B-01F6FBB7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074" y="3602036"/>
            <a:ext cx="3655125" cy="3206031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ACDC3957-A2E4-451F-AC72-5A385C669C9F}"/>
              </a:ext>
            </a:extLst>
          </p:cNvPr>
          <p:cNvSpPr/>
          <p:nvPr/>
        </p:nvSpPr>
        <p:spPr>
          <a:xfrm>
            <a:off x="4805269" y="4990719"/>
            <a:ext cx="41998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13382622-F29D-4436-B653-584D130C5418}"/>
              </a:ext>
            </a:extLst>
          </p:cNvPr>
          <p:cNvSpPr/>
          <p:nvPr/>
        </p:nvSpPr>
        <p:spPr>
          <a:xfrm>
            <a:off x="7518558" y="4962735"/>
            <a:ext cx="41998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16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Redes </a:t>
            </a:r>
            <a:r>
              <a:rPr lang="en-GB" dirty="0" err="1"/>
              <a:t>neuronales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Varias funciones (simples?) enlazadas generando árboles</a:t>
            </a:r>
            <a:endParaRPr lang="en-GB" dirty="0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55885475-A281-4D06-90E4-E453ACB5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2495584"/>
            <a:ext cx="3987800" cy="355911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F3E6B24-14A6-490D-BD19-5AC5F33C8D26}"/>
              </a:ext>
            </a:extLst>
          </p:cNvPr>
          <p:cNvSpPr/>
          <p:nvPr/>
        </p:nvSpPr>
        <p:spPr>
          <a:xfrm>
            <a:off x="2617743" y="6054696"/>
            <a:ext cx="531908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An example artificial neural network with a hidden layer</a:t>
            </a:r>
          </a:p>
          <a:p>
            <a:r>
              <a:rPr lang="en-GB" sz="1000" dirty="0">
                <a:hlinkClick r:id="rId3"/>
              </a:rPr>
              <a:t>https://en.wikipedia.org/wiki/Artificial_neural_network#/media/File:Artificial_neural_network.svg</a:t>
            </a:r>
            <a:endParaRPr lang="en-GB" sz="1000" dirty="0"/>
          </a:p>
          <a:p>
            <a:r>
              <a:rPr lang="en-GB" sz="1000" b="1" dirty="0"/>
              <a:t>CC BY-SA 3.0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C5A6BF-249E-4D67-92DF-99DB001FA6A8}"/>
              </a:ext>
            </a:extLst>
          </p:cNvPr>
          <p:cNvSpPr txBox="1"/>
          <p:nvPr/>
        </p:nvSpPr>
        <p:spPr>
          <a:xfrm>
            <a:off x="1790700" y="3429000"/>
            <a:ext cx="16241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Temperatura</a:t>
            </a:r>
          </a:p>
          <a:p>
            <a:r>
              <a:rPr lang="es-ES" dirty="0">
                <a:solidFill>
                  <a:srgbClr val="FF0000"/>
                </a:solidFill>
              </a:rPr>
              <a:t>Radiación Solar</a:t>
            </a:r>
          </a:p>
          <a:p>
            <a:r>
              <a:rPr lang="es-ES" dirty="0">
                <a:solidFill>
                  <a:srgbClr val="FF0000"/>
                </a:solidFill>
              </a:rPr>
              <a:t>Mes</a:t>
            </a:r>
          </a:p>
          <a:p>
            <a:r>
              <a:rPr lang="es-ES" dirty="0">
                <a:solidFill>
                  <a:srgbClr val="FF0000"/>
                </a:solidFill>
              </a:rPr>
              <a:t>Hora</a:t>
            </a:r>
          </a:p>
          <a:p>
            <a:r>
              <a:rPr lang="es-ES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0254092-F80F-4A04-8D46-BFA74B0FB43A}"/>
              </a:ext>
            </a:extLst>
          </p:cNvPr>
          <p:cNvSpPr txBox="1"/>
          <p:nvPr/>
        </p:nvSpPr>
        <p:spPr>
          <a:xfrm>
            <a:off x="8009250" y="3844498"/>
            <a:ext cx="1477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Carga térmica</a:t>
            </a:r>
          </a:p>
          <a:p>
            <a:r>
              <a:rPr lang="es-ES" dirty="0">
                <a:solidFill>
                  <a:srgbClr val="FF0000"/>
                </a:solidFill>
              </a:rPr>
              <a:t>…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CEF4E-6B6E-48F6-BF7D-AEBCC462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Redes </a:t>
            </a:r>
            <a:r>
              <a:rPr lang="en-GB" dirty="0" err="1"/>
              <a:t>neuronales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CEFBE-F817-45A0-8210-B5E4DE91B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Activaciones típicas (</a:t>
            </a:r>
            <a:r>
              <a:rPr lang="es-ES" dirty="0" err="1"/>
              <a:t>hidden</a:t>
            </a:r>
            <a:r>
              <a:rPr lang="es-ES" dirty="0"/>
              <a:t> &amp; Output)</a:t>
            </a:r>
            <a:endParaRPr lang="en-GB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FDD939-7DE9-48E4-810C-6AA7AFEA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62" y="2406085"/>
            <a:ext cx="4332670" cy="31998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578438-C3DA-419C-A74C-D2AF23AF7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4" t="3427" r="60852" b="50536"/>
          <a:stretch/>
        </p:blipFill>
        <p:spPr>
          <a:xfrm>
            <a:off x="6731000" y="480205"/>
            <a:ext cx="1863659" cy="62406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31275A-7239-4EE2-AE75-799A6E397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4" t="48210" r="60852"/>
          <a:stretch/>
        </p:blipFill>
        <p:spPr>
          <a:xfrm>
            <a:off x="9200011" y="-81329"/>
            <a:ext cx="1863659" cy="702065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B063FF0-E960-45D4-9890-F8DDCEFD8671}"/>
              </a:ext>
            </a:extLst>
          </p:cNvPr>
          <p:cNvSpPr/>
          <p:nvPr/>
        </p:nvSpPr>
        <p:spPr>
          <a:xfrm>
            <a:off x="990600" y="5605968"/>
            <a:ext cx="4852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https://en.wikipedia.org/wiki/Activation_function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87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Revisión de métodos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¿Qué se busca?</a:t>
            </a:r>
          </a:p>
          <a:p>
            <a:pPr lvl="1"/>
            <a:r>
              <a:rPr lang="es-ES" dirty="0"/>
              <a:t>Predicción precisa a corto plazo</a:t>
            </a:r>
          </a:p>
          <a:p>
            <a:pPr lvl="1"/>
            <a:r>
              <a:rPr lang="es-ES" dirty="0"/>
              <a:t>Predicción estable sin sesgo a largo plazo</a:t>
            </a:r>
          </a:p>
          <a:p>
            <a:pPr lvl="1"/>
            <a:r>
              <a:rPr lang="es-ES" dirty="0"/>
              <a:t>Modelos con significancia física</a:t>
            </a:r>
          </a:p>
          <a:p>
            <a:pPr lvl="1"/>
            <a:r>
              <a:rPr lang="es-ES" dirty="0"/>
              <a:t>Modelos extrapolables a otras condiciones de uso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NOTA: </a:t>
            </a:r>
            <a:r>
              <a:rPr lang="en-GB" dirty="0" err="1">
                <a:solidFill>
                  <a:srgbClr val="FF0000"/>
                </a:solidFill>
              </a:rPr>
              <a:t>Todo</a:t>
            </a:r>
            <a:r>
              <a:rPr lang="en-GB" dirty="0">
                <a:solidFill>
                  <a:srgbClr val="FF0000"/>
                </a:solidFill>
              </a:rPr>
              <a:t> a la </a:t>
            </a:r>
            <a:r>
              <a:rPr lang="en-GB" dirty="0" err="1">
                <a:solidFill>
                  <a:srgbClr val="FF0000"/>
                </a:solidFill>
              </a:rPr>
              <a:t>vez</a:t>
            </a:r>
            <a:r>
              <a:rPr lang="en-GB" dirty="0">
                <a:solidFill>
                  <a:srgbClr val="FF0000"/>
                </a:solidFill>
              </a:rPr>
              <a:t> no es </a:t>
            </a:r>
            <a:r>
              <a:rPr lang="en-GB" dirty="0" err="1">
                <a:solidFill>
                  <a:srgbClr val="FF0000"/>
                </a:solidFill>
              </a:rPr>
              <a:t>posible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39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Revisión de métodos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Predicción precisa a corto plazo</a:t>
            </a:r>
          </a:p>
          <a:p>
            <a:pPr lvl="1"/>
            <a:r>
              <a:rPr lang="es-ES" dirty="0"/>
              <a:t>Muchos datos de entrada.</a:t>
            </a:r>
          </a:p>
          <a:p>
            <a:pPr lvl="2"/>
            <a:r>
              <a:rPr lang="es-ES" dirty="0"/>
              <a:t>Varias señales: clima, uso, condiciones internas y carga térmica</a:t>
            </a:r>
          </a:p>
          <a:p>
            <a:pPr lvl="2"/>
            <a:r>
              <a:rPr lang="es-ES" dirty="0"/>
              <a:t>Valores históricos: ~6h-7x24=144h</a:t>
            </a:r>
          </a:p>
          <a:p>
            <a:pPr lvl="1"/>
            <a:r>
              <a:rPr lang="es-ES" dirty="0"/>
              <a:t>Modelos con relaciones complejas</a:t>
            </a:r>
          </a:p>
          <a:p>
            <a:pPr lvl="2"/>
            <a:r>
              <a:rPr lang="es-ES" u="sng" dirty="0"/>
              <a:t>Redes Neuronales??</a:t>
            </a:r>
          </a:p>
          <a:p>
            <a:pPr lvl="1"/>
            <a:r>
              <a:rPr lang="es-ES" dirty="0"/>
              <a:t>Tendencia a </a:t>
            </a:r>
            <a:r>
              <a:rPr lang="es-ES" dirty="0" err="1"/>
              <a:t>sobreparametrizar</a:t>
            </a:r>
            <a:r>
              <a:rPr lang="es-ES" dirty="0"/>
              <a:t> y modelos sesgados para uso a corto plazo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6516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Revisión de métodos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Predicción estable sin sesgo a largo plazo</a:t>
            </a:r>
          </a:p>
          <a:p>
            <a:pPr lvl="1"/>
            <a:r>
              <a:rPr lang="es-ES" dirty="0"/>
              <a:t>Relaciones climáticas principales</a:t>
            </a:r>
          </a:p>
          <a:p>
            <a:pPr lvl="2"/>
            <a:r>
              <a:rPr lang="es-ES" dirty="0"/>
              <a:t>Lineales / Cuadráticas con 2-4 variables principales</a:t>
            </a:r>
          </a:p>
          <a:p>
            <a:pPr lvl="1"/>
            <a:r>
              <a:rPr lang="es-ES" dirty="0"/>
              <a:t>Modelos precisos en valores agregados (~diarios, semanales,…) pero imprecisos para observaciones concretas (~horarios,…)</a:t>
            </a:r>
          </a:p>
          <a:p>
            <a:pPr lvl="1"/>
            <a:r>
              <a:rPr lang="es-ES" dirty="0"/>
              <a:t>Modelos estables en el largo plazo (~años?)</a:t>
            </a:r>
          </a:p>
          <a:p>
            <a:pPr lvl="1"/>
            <a:r>
              <a:rPr lang="es-ES" dirty="0"/>
              <a:t>Alternativas</a:t>
            </a:r>
          </a:p>
          <a:p>
            <a:pPr lvl="2"/>
            <a:r>
              <a:rPr lang="es-ES" dirty="0"/>
              <a:t>Regresión lineal</a:t>
            </a:r>
          </a:p>
          <a:p>
            <a:pPr lvl="2"/>
            <a:r>
              <a:rPr lang="es-ES" dirty="0" err="1"/>
              <a:t>Support</a:t>
            </a:r>
            <a:r>
              <a:rPr lang="es-ES" dirty="0"/>
              <a:t> Vector </a:t>
            </a:r>
            <a:r>
              <a:rPr lang="es-ES" dirty="0" err="1"/>
              <a:t>Regression</a:t>
            </a:r>
            <a:endParaRPr lang="es-ES" dirty="0"/>
          </a:p>
          <a:p>
            <a:pPr lvl="2"/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boosting</a:t>
            </a:r>
            <a:endParaRPr lang="es-ES" dirty="0"/>
          </a:p>
          <a:p>
            <a:pPr lvl="2"/>
            <a:r>
              <a:rPr lang="es-ES" dirty="0" err="1"/>
              <a:t>Decission</a:t>
            </a:r>
            <a:r>
              <a:rPr lang="es-ES" dirty="0"/>
              <a:t> </a:t>
            </a:r>
            <a:r>
              <a:rPr lang="es-ES" dirty="0" err="1"/>
              <a:t>Trees</a:t>
            </a:r>
            <a:r>
              <a:rPr lang="es-ES" dirty="0"/>
              <a:t> (?)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9096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Revisión de métodos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Modelos con significancia física</a:t>
            </a:r>
          </a:p>
          <a:p>
            <a:r>
              <a:rPr lang="es-ES" dirty="0"/>
              <a:t>Regresión</a:t>
            </a:r>
          </a:p>
          <a:p>
            <a:pPr lvl="1"/>
            <a:r>
              <a:rPr lang="es-ES" dirty="0"/>
              <a:t>Potencialmente con cierta segmentación/…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907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5CED7-47EA-423F-972C-CC0CC8A8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Revisión de métodos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5989C5-6EDF-465D-9482-9AC50466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Modelos extrapolables a otras condiciones de uso</a:t>
            </a:r>
          </a:p>
          <a:p>
            <a:r>
              <a:rPr lang="es-ES" dirty="0"/>
              <a:t>EVITAR modelos con lógicas ocultas</a:t>
            </a:r>
          </a:p>
          <a:p>
            <a:pPr lvl="1"/>
            <a:r>
              <a:rPr lang="es-ES" sz="2800" dirty="0" err="1"/>
              <a:t>Decission</a:t>
            </a:r>
            <a:r>
              <a:rPr lang="es-ES" sz="2800" dirty="0"/>
              <a:t> </a:t>
            </a:r>
            <a:r>
              <a:rPr lang="es-ES" sz="2800" dirty="0" err="1"/>
              <a:t>Trees</a:t>
            </a:r>
            <a:endParaRPr lang="es-ES" sz="2800" dirty="0"/>
          </a:p>
          <a:p>
            <a:pPr lvl="1"/>
            <a:r>
              <a:rPr lang="es-ES" sz="2800" dirty="0"/>
              <a:t>Redes Neuronales</a:t>
            </a:r>
          </a:p>
          <a:p>
            <a:r>
              <a:rPr lang="es-ES" dirty="0"/>
              <a:t>ALTERNATIVAS</a:t>
            </a:r>
          </a:p>
          <a:p>
            <a:pPr lvl="1"/>
            <a:r>
              <a:rPr lang="es-ES" sz="2800" dirty="0"/>
              <a:t>Regresión lineal</a:t>
            </a:r>
          </a:p>
          <a:p>
            <a:pPr lvl="1"/>
            <a:r>
              <a:rPr lang="es-ES" sz="2800" dirty="0" err="1"/>
              <a:t>Support</a:t>
            </a:r>
            <a:r>
              <a:rPr lang="es-ES" sz="2800" dirty="0"/>
              <a:t> Vector </a:t>
            </a:r>
            <a:r>
              <a:rPr lang="es-ES" sz="2800" dirty="0" err="1"/>
              <a:t>Regression</a:t>
            </a:r>
            <a:endParaRPr lang="es-ES" sz="2800" dirty="0"/>
          </a:p>
          <a:p>
            <a:pPr lvl="1"/>
            <a:r>
              <a:rPr lang="es-ES" sz="2800" dirty="0" err="1"/>
              <a:t>Gradient</a:t>
            </a:r>
            <a:r>
              <a:rPr lang="es-ES" sz="2800" dirty="0"/>
              <a:t> </a:t>
            </a:r>
            <a:r>
              <a:rPr lang="es-ES" sz="2800" dirty="0" err="1"/>
              <a:t>boosting</a:t>
            </a:r>
            <a:r>
              <a:rPr lang="es-ES" sz="2800" dirty="0"/>
              <a:t>*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023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BAC376-B76C-40F4-86BE-89AC282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Objetivos típicos del análisis de cargas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5F71C2-5D31-4A1D-AADB-B918230F1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3932583" cy="4014736"/>
          </a:xfrm>
        </p:spPr>
        <p:txBody>
          <a:bodyPr/>
          <a:lstStyle/>
          <a:p>
            <a:r>
              <a:rPr lang="es-ES" dirty="0"/>
              <a:t>Desagregación de flujos de energía</a:t>
            </a:r>
            <a:endParaRPr lang="en-GB" dirty="0"/>
          </a:p>
        </p:txBody>
      </p:sp>
      <p:pic>
        <p:nvPicPr>
          <p:cNvPr id="3" name="Imagen 2" descr="Vista de un edificio&#10;&#10;Descripción generada automáticamente">
            <a:extLst>
              <a:ext uri="{FF2B5EF4-FFF2-40B4-BE49-F238E27FC236}">
                <a16:creationId xmlns:a16="http://schemas.microsoft.com/office/drawing/2014/main" id="{CAA2303C-EB40-48EC-993F-1DCD9598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54" y="1371259"/>
            <a:ext cx="4308246" cy="1385212"/>
          </a:xfrm>
          <a:prstGeom prst="rect">
            <a:avLst/>
          </a:prstGeom>
        </p:spPr>
      </p:pic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621FF1F-FF0B-421C-973F-F5A17C9AC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2737"/>
            <a:ext cx="1905614" cy="1393734"/>
          </a:xfrm>
          <a:prstGeom prst="rect">
            <a:avLst/>
          </a:prstGeom>
        </p:spPr>
      </p:pic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C407D79C-596F-4A8E-8D8B-8574E1013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19" y="2756471"/>
            <a:ext cx="6093303" cy="385180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B2D8B99-A429-422D-948D-67475E7B87E4}"/>
              </a:ext>
            </a:extLst>
          </p:cNvPr>
          <p:cNvSpPr txBox="1"/>
          <p:nvPr/>
        </p:nvSpPr>
        <p:spPr>
          <a:xfrm>
            <a:off x="0" y="524905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Martin </a:t>
            </a:r>
            <a:r>
              <a:rPr lang="es-ES" sz="1200" dirty="0" err="1"/>
              <a:t>Eriksson</a:t>
            </a:r>
            <a:r>
              <a:rPr lang="es-ES" sz="1200" dirty="0"/>
              <a:t>, Jan </a:t>
            </a:r>
            <a:r>
              <a:rPr lang="es-ES" sz="1200" dirty="0" err="1"/>
              <a:t>Akander</a:t>
            </a:r>
            <a:r>
              <a:rPr lang="es-ES" sz="1200" dirty="0"/>
              <a:t>, Bahram </a:t>
            </a:r>
            <a:r>
              <a:rPr lang="es-ES" sz="1200" dirty="0" err="1"/>
              <a:t>Moshfegh</a:t>
            </a:r>
            <a:r>
              <a:rPr lang="es-ES" sz="1200" dirty="0"/>
              <a:t>, </a:t>
            </a:r>
            <a:r>
              <a:rPr lang="es-ES" sz="1200" dirty="0" err="1"/>
              <a:t>Development</a:t>
            </a:r>
            <a:r>
              <a:rPr lang="es-ES" sz="1200" dirty="0"/>
              <a:t> and </a:t>
            </a:r>
            <a:r>
              <a:rPr lang="es-ES" sz="1200" dirty="0" err="1"/>
              <a:t>validation</a:t>
            </a:r>
            <a:r>
              <a:rPr lang="es-ES" sz="1200" dirty="0"/>
              <a:t> </a:t>
            </a:r>
            <a:r>
              <a:rPr lang="es-ES" sz="1200" dirty="0" err="1"/>
              <a:t>of</a:t>
            </a:r>
            <a:r>
              <a:rPr lang="es-ES" sz="1200" dirty="0"/>
              <a:t> </a:t>
            </a:r>
            <a:r>
              <a:rPr lang="es-ES" sz="1200" dirty="0" err="1"/>
              <a:t>energy</a:t>
            </a:r>
            <a:r>
              <a:rPr lang="es-ES" sz="1200" dirty="0"/>
              <a:t> </a:t>
            </a:r>
            <a:r>
              <a:rPr lang="es-ES" sz="1200" dirty="0" err="1"/>
              <a:t>signature</a:t>
            </a:r>
            <a:r>
              <a:rPr lang="es-ES" sz="1200" dirty="0"/>
              <a:t> </a:t>
            </a:r>
            <a:r>
              <a:rPr lang="es-ES" sz="1200" dirty="0" err="1"/>
              <a:t>method</a:t>
            </a:r>
            <a:r>
              <a:rPr lang="es-ES" sz="1200" dirty="0"/>
              <a:t> – Case </a:t>
            </a:r>
            <a:r>
              <a:rPr lang="es-ES" sz="1200" dirty="0" err="1"/>
              <a:t>study</a:t>
            </a:r>
            <a:r>
              <a:rPr lang="es-ES" sz="1200" dirty="0"/>
              <a:t> </a:t>
            </a:r>
            <a:r>
              <a:rPr lang="es-ES" sz="1200" dirty="0" err="1"/>
              <a:t>on</a:t>
            </a:r>
            <a:r>
              <a:rPr lang="es-ES" sz="1200" dirty="0"/>
              <a:t> a </a:t>
            </a:r>
            <a:r>
              <a:rPr lang="es-ES" sz="1200" dirty="0" err="1"/>
              <a:t>multi-family</a:t>
            </a:r>
            <a:r>
              <a:rPr lang="es-ES" sz="1200" dirty="0"/>
              <a:t> </a:t>
            </a:r>
            <a:r>
              <a:rPr lang="es-ES" sz="1200" dirty="0" err="1"/>
              <a:t>building</a:t>
            </a:r>
            <a:r>
              <a:rPr lang="es-ES" sz="1200" dirty="0"/>
              <a:t> in </a:t>
            </a:r>
            <a:r>
              <a:rPr lang="es-ES" sz="1200" dirty="0" err="1"/>
              <a:t>Sweden</a:t>
            </a:r>
            <a:r>
              <a:rPr lang="es-ES" sz="1200" dirty="0"/>
              <a:t> </a:t>
            </a:r>
            <a:r>
              <a:rPr lang="es-ES" sz="1200" dirty="0" err="1"/>
              <a:t>before</a:t>
            </a:r>
            <a:r>
              <a:rPr lang="es-ES" sz="1200" dirty="0"/>
              <a:t> and after </a:t>
            </a:r>
            <a:r>
              <a:rPr lang="es-ES" sz="1200" dirty="0" err="1"/>
              <a:t>deep</a:t>
            </a:r>
            <a:r>
              <a:rPr lang="es-ES" sz="1200" dirty="0"/>
              <a:t> </a:t>
            </a:r>
            <a:r>
              <a:rPr lang="es-ES" sz="1200" dirty="0" err="1"/>
              <a:t>renovation</a:t>
            </a:r>
            <a:r>
              <a:rPr lang="es-ES" sz="1200" dirty="0"/>
              <a:t>, Energy and </a:t>
            </a:r>
            <a:r>
              <a:rPr lang="es-ES" sz="1200" dirty="0" err="1"/>
              <a:t>Buildings</a:t>
            </a:r>
            <a:r>
              <a:rPr lang="es-ES" sz="1200" dirty="0"/>
              <a:t>, 2020, </a:t>
            </a:r>
            <a:r>
              <a:rPr lang="es-ES" sz="1200" dirty="0">
                <a:hlinkClick r:id="rId5"/>
              </a:rPr>
              <a:t>https://doi.org/10.1016/j.enbuild.2020.109756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030060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BAC376-B76C-40F4-86BE-89AC282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Objetivos típicos del análisis de cargas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5F71C2-5D31-4A1D-AADB-B918230F1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009707" cy="4014736"/>
          </a:xfrm>
        </p:spPr>
        <p:txBody>
          <a:bodyPr/>
          <a:lstStyle/>
          <a:p>
            <a:r>
              <a:rPr lang="es-ES" dirty="0"/>
              <a:t>Evaluar variaciones</a:t>
            </a:r>
          </a:p>
          <a:p>
            <a:pPr lvl="1"/>
            <a:r>
              <a:rPr lang="es-ES" dirty="0"/>
              <a:t>Intencionadas</a:t>
            </a:r>
          </a:p>
          <a:p>
            <a:pPr lvl="2"/>
            <a:r>
              <a:rPr lang="es-ES" dirty="0"/>
              <a:t>Intervenciones de mejora del sistema</a:t>
            </a:r>
          </a:p>
          <a:p>
            <a:pPr lvl="1"/>
            <a:r>
              <a:rPr lang="es-ES" dirty="0"/>
              <a:t>No intencionadas</a:t>
            </a:r>
          </a:p>
          <a:p>
            <a:pPr lvl="2"/>
            <a:r>
              <a:rPr lang="es-ES" dirty="0"/>
              <a:t>Cambios en los usos de los edificios</a:t>
            </a:r>
          </a:p>
          <a:p>
            <a:pPr lvl="2"/>
            <a:r>
              <a:rPr lang="es-ES" dirty="0"/>
              <a:t>Deterioro de equipos</a:t>
            </a:r>
          </a:p>
          <a:p>
            <a:pPr lvl="2"/>
            <a:r>
              <a:rPr lang="es-ES" dirty="0"/>
              <a:t>Efecto de averías y/o no disponibilidad de sistemas</a:t>
            </a:r>
            <a:endParaRPr lang="en-GB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6AF12E7-6372-43B4-BE4B-F130271B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949" y="1690688"/>
            <a:ext cx="6461051" cy="513770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3087741-D55E-488B-A0B3-1529B78C0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549" y="5575190"/>
            <a:ext cx="56033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Arregi, B., Garay, R. Regression analysis of the energy consumption of tertiary buildings (2017) Energy Procedia, 122, pp. 9-14. DOI: 10.1016/j.egypro.2017.07.290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54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BAC376-B76C-40F4-86BE-89AC282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Objetivos típicos del análisis de cargas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5F71C2-5D31-4A1D-AADB-B918230F1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Definir causalidad de flujos de energía (fuera de este curso)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F67B238-EE3C-4AC7-A2B6-88DF1516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2" y="2224308"/>
            <a:ext cx="4474351" cy="259724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BD2A3A-A418-4E15-AFE7-DAA68D2F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290" y="4956495"/>
            <a:ext cx="4210087" cy="8841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39E1D3-EB20-457D-94E7-DD5129759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220" y="2216118"/>
            <a:ext cx="6570254" cy="2746029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CA042CE-083E-4225-A76C-89AFC93AD013}"/>
              </a:ext>
            </a:extLst>
          </p:cNvPr>
          <p:cNvSpPr/>
          <p:nvPr/>
        </p:nvSpPr>
        <p:spPr>
          <a:xfrm>
            <a:off x="2681212" y="6100224"/>
            <a:ext cx="9120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Arial Unicode MS"/>
              </a:rPr>
              <a:t>Roberto Garay-Martinez, Beñat Arregi, Mikel Lumbreras, </a:t>
            </a:r>
            <a:r>
              <a:rPr lang="en-GB" sz="1000" dirty="0" err="1">
                <a:latin typeface="Arial Unicode MS"/>
              </a:rPr>
              <a:t>Belén</a:t>
            </a:r>
            <a:r>
              <a:rPr lang="en-GB" sz="1000" dirty="0">
                <a:latin typeface="Arial Unicode MS"/>
              </a:rPr>
              <a:t> </a:t>
            </a:r>
            <a:r>
              <a:rPr lang="en-GB" sz="1000" dirty="0" err="1">
                <a:latin typeface="Arial Unicode MS"/>
              </a:rPr>
              <a:t>Zurro</a:t>
            </a:r>
            <a:r>
              <a:rPr lang="en-GB" sz="1000" dirty="0">
                <a:latin typeface="Arial Unicode MS"/>
              </a:rPr>
              <a:t>, Jose Manuel Gonzalez, Jose Luis Hernandez, Data driven process for the energy assessment of building envelope retrofits, NSB2020, Tallinn, 2020. E3S Web of Conferences 172, </a:t>
            </a:r>
            <a:r>
              <a:rPr lang="en-GB" sz="1000" dirty="0">
                <a:latin typeface="Arial Unicode MS"/>
                <a:hlinkClick r:id="rId5"/>
              </a:rPr>
              <a:t>http://doi.org/10.1051/e3sconf/202017225001</a:t>
            </a:r>
            <a:endParaRPr lang="en-GB" sz="1000" dirty="0"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00727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6BAC376-B76C-40F4-86BE-89AC282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Objetivos típicos del análisis de cargas</a:t>
            </a:r>
            <a:endParaRPr lang="en-GB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5F71C2-5D31-4A1D-AADB-B918230F1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Definir causalidad de flujos de energía (fuera de este curso)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07D2954-BAFD-4E51-A844-DD682F33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07662"/>
            <a:ext cx="6298202" cy="201263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A11CF6-40C1-4BAC-9277-DF1BD360C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670" y="4232676"/>
            <a:ext cx="3571129" cy="19897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27FF93D-6149-48A9-B618-F6C301C71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99" y="2244478"/>
            <a:ext cx="4065998" cy="382356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B71BE18-D832-4A35-AE9F-0341CEA1C43D}"/>
              </a:ext>
            </a:extLst>
          </p:cNvPr>
          <p:cNvSpPr/>
          <p:nvPr/>
        </p:nvSpPr>
        <p:spPr>
          <a:xfrm>
            <a:off x="2774950" y="6068040"/>
            <a:ext cx="8394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Martin Eriksson, Jan </a:t>
            </a:r>
            <a:r>
              <a:rPr lang="en-GB" sz="1050" dirty="0" err="1"/>
              <a:t>Akander</a:t>
            </a:r>
            <a:r>
              <a:rPr lang="en-GB" sz="1050" dirty="0"/>
              <a:t>, Bahram </a:t>
            </a:r>
            <a:r>
              <a:rPr lang="en-GB" sz="1050" dirty="0" err="1"/>
              <a:t>Moshfegh</a:t>
            </a:r>
            <a:r>
              <a:rPr lang="en-GB" sz="1050" dirty="0"/>
              <a:t>, Development and validation of energy signature method – Case study on a multi-family building in Sweden before and after deep renovation, Energy and Buildings, Volume 210, 2020, </a:t>
            </a:r>
            <a:r>
              <a:rPr lang="en-GB" sz="1050" dirty="0">
                <a:hlinkClick r:id="rId5"/>
              </a:rPr>
              <a:t>https://doi.org/10.1016/j.enbuild.2020.109756</a:t>
            </a:r>
            <a:r>
              <a:rPr lang="en-GB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61020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TotalTime>803</TotalTime>
  <Words>2702</Words>
  <Application>Microsoft Office PowerPoint</Application>
  <PresentationFormat>Panorámica</PresentationFormat>
  <Paragraphs>383</Paragraphs>
  <Slides>56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2" baseType="lpstr">
      <vt:lpstr>Arial</vt:lpstr>
      <vt:lpstr>Arial Unicode MS</vt:lpstr>
      <vt:lpstr>Calibri</vt:lpstr>
      <vt:lpstr>Calibri Light</vt:lpstr>
      <vt:lpstr>Times New Roman</vt:lpstr>
      <vt:lpstr>Tema de Office</vt:lpstr>
      <vt:lpstr>Estudio de consumo de energía mediante métodos de análisis de datos Contexto, métodos de análisis, herramientas y aplicaciones</vt:lpstr>
      <vt:lpstr>Introducción</vt:lpstr>
      <vt:lpstr>Contenido</vt:lpstr>
      <vt:lpstr>Contexto del análisis de cargas</vt:lpstr>
      <vt:lpstr>Objetivos típicos del análisis de cargas</vt:lpstr>
      <vt:lpstr>Objetivos típicos del análisis de cargas</vt:lpstr>
      <vt:lpstr>Objetivos típicos del análisis de cargas</vt:lpstr>
      <vt:lpstr>Objetivos típicos del análisis de cargas</vt:lpstr>
      <vt:lpstr>Objetivos típicos del análisis de cargas</vt:lpstr>
      <vt:lpstr>Objetivos típicos del análisis de cargas</vt:lpstr>
      <vt:lpstr>Objetivos típicos del análisis de cargas</vt:lpstr>
      <vt:lpstr>Calidad de datos</vt:lpstr>
      <vt:lpstr>Calidad de datos</vt:lpstr>
      <vt:lpstr>Aproximación técnica</vt:lpstr>
      <vt:lpstr>Aproximación técnica</vt:lpstr>
      <vt:lpstr>Métodos de análisis clásicos</vt:lpstr>
      <vt:lpstr>Tipos de datos</vt:lpstr>
      <vt:lpstr>Tipos de datos</vt:lpstr>
      <vt:lpstr>Tipos de datos</vt:lpstr>
      <vt:lpstr>Tipos de datos</vt:lpstr>
      <vt:lpstr>Tipos de datos</vt:lpstr>
      <vt:lpstr>PRISM</vt:lpstr>
      <vt:lpstr>PRISM</vt:lpstr>
      <vt:lpstr>PRISM</vt:lpstr>
      <vt:lpstr>PRISM</vt:lpstr>
      <vt:lpstr>PRISM</vt:lpstr>
      <vt:lpstr>PRISM</vt:lpstr>
      <vt:lpstr>Ashrae Changepoint</vt:lpstr>
      <vt:lpstr>Ashrae Changepoint</vt:lpstr>
      <vt:lpstr>Ashrae Changepoint</vt:lpstr>
      <vt:lpstr>Multivariable</vt:lpstr>
      <vt:lpstr>Multivariable</vt:lpstr>
      <vt:lpstr>Multivariable</vt:lpstr>
      <vt:lpstr>Multivariable</vt:lpstr>
      <vt:lpstr>Multivariable</vt:lpstr>
      <vt:lpstr>Extensión de los métodos</vt:lpstr>
      <vt:lpstr>Extensión de los métodos</vt:lpstr>
      <vt:lpstr>Extensión de los métodos</vt:lpstr>
      <vt:lpstr>Métodos de análisis modernos</vt:lpstr>
      <vt:lpstr>Nota/Opinión</vt:lpstr>
      <vt:lpstr>Support Vector Regresion</vt:lpstr>
      <vt:lpstr>Árboles de decisión</vt:lpstr>
      <vt:lpstr>Árboles de decisión</vt:lpstr>
      <vt:lpstr>Gradient Boosting</vt:lpstr>
      <vt:lpstr>Gradient Boosting</vt:lpstr>
      <vt:lpstr>Gradient Boosting (Nota)</vt:lpstr>
      <vt:lpstr>Gradient Boosting</vt:lpstr>
      <vt:lpstr>Gradient Boosting</vt:lpstr>
      <vt:lpstr>Random Forrest</vt:lpstr>
      <vt:lpstr>Redes neuronales</vt:lpstr>
      <vt:lpstr>Redes neuronales</vt:lpstr>
      <vt:lpstr>Revisión de métodos</vt:lpstr>
      <vt:lpstr>Revisión de métodos</vt:lpstr>
      <vt:lpstr>Revisión de métodos</vt:lpstr>
      <vt:lpstr>Revisión de métodos</vt:lpstr>
      <vt:lpstr>Revisión de métodos</vt:lpstr>
    </vt:vector>
  </TitlesOfParts>
  <Company>UPV/EHU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Mikel LUMBRERAS</dc:creator>
  <cp:lastModifiedBy>Garay Martinez, Roberto</cp:lastModifiedBy>
  <cp:revision>73</cp:revision>
  <dcterms:created xsi:type="dcterms:W3CDTF">2021-06-07T09:10:22Z</dcterms:created>
  <dcterms:modified xsi:type="dcterms:W3CDTF">2021-11-30T06:56:49Z</dcterms:modified>
</cp:coreProperties>
</file>